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4"/>
  </p:notesMasterIdLst>
  <p:sldIdLst>
    <p:sldId id="256" r:id="rId3"/>
    <p:sldId id="257" r:id="rId5"/>
    <p:sldId id="276" r:id="rId6"/>
    <p:sldId id="277" r:id="rId7"/>
    <p:sldId id="278" r:id="rId8"/>
    <p:sldId id="279" r:id="rId9"/>
    <p:sldId id="280" r:id="rId10"/>
    <p:sldId id="281" r:id="rId11"/>
    <p:sldId id="282" r:id="rId12"/>
    <p:sldId id="283" r:id="rId13"/>
  </p:sldIdLst>
  <p:sldSz cx="18288000" cy="10287000"/>
  <p:notesSz cx="6858000" cy="9144000"/>
  <p:embeddedFontLst>
    <p:embeddedFont>
      <p:font typeface="Abril Fatface" panose="02000503000000020003"/>
      <p:regular r:id="rId17"/>
    </p:embeddedFont>
    <p:embeddedFont>
      <p:font typeface="Cairo"/>
      <p:regular r:id="rId18"/>
    </p:embeddedFont>
  </p:embeddedFontLst>
  <p:custDataLst>
    <p:tags r:id="rId19"/>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38" d="100"/>
          <a:sy n="38" d="100"/>
        </p:scale>
        <p:origin x="1020" y="4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 Type="http://schemas.openxmlformats.org/officeDocument/2006/relationships/theme" Target="theme/theme1.xml"/><Relationship Id="rId19" Type="http://schemas.openxmlformats.org/officeDocument/2006/relationships/tags" Target="tags/tag1.xml"/><Relationship Id="rId18" Type="http://schemas.openxmlformats.org/officeDocument/2006/relationships/font" Target="fonts/font2.fntdata"/><Relationship Id="rId17" Type="http://schemas.openxmlformats.org/officeDocument/2006/relationships/font" Target="fonts/font1.fntdata"/><Relationship Id="rId16" Type="http://schemas.openxmlformats.org/officeDocument/2006/relationships/tableStyles" Target="tableStyles.xml"/><Relationship Id="rId15" Type="http://schemas.openxmlformats.org/officeDocument/2006/relationships/viewProps" Target="viewProps.xml"/><Relationship Id="rId14" Type="http://schemas.openxmlformats.org/officeDocument/2006/relationships/presProps" Target="presProps.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28"/>
        <p:cNvGrpSpPr/>
        <p:nvPr/>
      </p:nvGrpSpPr>
      <p:grpSpPr>
        <a:xfrm>
          <a:off x="0" y="0"/>
          <a:ext cx="0" cy="0"/>
          <a:chOff x="0" y="0"/>
          <a:chExt cx="0" cy="0"/>
        </a:xfrm>
      </p:grpSpPr>
      <p:sp>
        <p:nvSpPr>
          <p:cNvPr id="29" name="Google Shape;29;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30" name="Google Shape;30;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49"/>
        <p:cNvGrpSpPr/>
        <p:nvPr/>
      </p:nvGrpSpPr>
      <p:grpSpPr>
        <a:xfrm>
          <a:off x="0" y="0"/>
          <a:ext cx="0" cy="0"/>
          <a:chOff x="0" y="0"/>
          <a:chExt cx="0" cy="0"/>
        </a:xfrm>
      </p:grpSpPr>
      <p:sp>
        <p:nvSpPr>
          <p:cNvPr id="50" name="Google Shape;50;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51" name="Google Shape;51;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49"/>
        <p:cNvGrpSpPr/>
        <p:nvPr/>
      </p:nvGrpSpPr>
      <p:grpSpPr>
        <a:xfrm>
          <a:off x="0" y="0"/>
          <a:ext cx="0" cy="0"/>
          <a:chOff x="0" y="0"/>
          <a:chExt cx="0" cy="0"/>
        </a:xfrm>
      </p:grpSpPr>
      <p:sp>
        <p:nvSpPr>
          <p:cNvPr id="50" name="Google Shape;50;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51" name="Google Shape;51;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49"/>
        <p:cNvGrpSpPr/>
        <p:nvPr/>
      </p:nvGrpSpPr>
      <p:grpSpPr>
        <a:xfrm>
          <a:off x="0" y="0"/>
          <a:ext cx="0" cy="0"/>
          <a:chOff x="0" y="0"/>
          <a:chExt cx="0" cy="0"/>
        </a:xfrm>
      </p:grpSpPr>
      <p:sp>
        <p:nvSpPr>
          <p:cNvPr id="50" name="Google Shape;50;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51" name="Google Shape;51;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49"/>
        <p:cNvGrpSpPr/>
        <p:nvPr/>
      </p:nvGrpSpPr>
      <p:grpSpPr>
        <a:xfrm>
          <a:off x="0" y="0"/>
          <a:ext cx="0" cy="0"/>
          <a:chOff x="0" y="0"/>
          <a:chExt cx="0" cy="0"/>
        </a:xfrm>
      </p:grpSpPr>
      <p:sp>
        <p:nvSpPr>
          <p:cNvPr id="50" name="Google Shape;50;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51" name="Google Shape;51;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49"/>
        <p:cNvGrpSpPr/>
        <p:nvPr/>
      </p:nvGrpSpPr>
      <p:grpSpPr>
        <a:xfrm>
          <a:off x="0" y="0"/>
          <a:ext cx="0" cy="0"/>
          <a:chOff x="0" y="0"/>
          <a:chExt cx="0" cy="0"/>
        </a:xfrm>
      </p:grpSpPr>
      <p:sp>
        <p:nvSpPr>
          <p:cNvPr id="50" name="Google Shape;50;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51" name="Google Shape;51;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49"/>
        <p:cNvGrpSpPr/>
        <p:nvPr/>
      </p:nvGrpSpPr>
      <p:grpSpPr>
        <a:xfrm>
          <a:off x="0" y="0"/>
          <a:ext cx="0" cy="0"/>
          <a:chOff x="0" y="0"/>
          <a:chExt cx="0" cy="0"/>
        </a:xfrm>
      </p:grpSpPr>
      <p:sp>
        <p:nvSpPr>
          <p:cNvPr id="50" name="Google Shape;50;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51" name="Google Shape;51;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49"/>
        <p:cNvGrpSpPr/>
        <p:nvPr/>
      </p:nvGrpSpPr>
      <p:grpSpPr>
        <a:xfrm>
          <a:off x="0" y="0"/>
          <a:ext cx="0" cy="0"/>
          <a:chOff x="0" y="0"/>
          <a:chExt cx="0" cy="0"/>
        </a:xfrm>
      </p:grpSpPr>
      <p:sp>
        <p:nvSpPr>
          <p:cNvPr id="50" name="Google Shape;50;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51" name="Google Shape;51;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49"/>
        <p:cNvGrpSpPr/>
        <p:nvPr/>
      </p:nvGrpSpPr>
      <p:grpSpPr>
        <a:xfrm>
          <a:off x="0" y="0"/>
          <a:ext cx="0" cy="0"/>
          <a:chOff x="0" y="0"/>
          <a:chExt cx="0" cy="0"/>
        </a:xfrm>
      </p:grpSpPr>
      <p:sp>
        <p:nvSpPr>
          <p:cNvPr id="50" name="Google Shape;50;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51" name="Google Shape;51;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matchingName="Blank">
  <p:cSld name="BLANK">
    <p:bg>
      <p:bgPr>
        <a:solidFill>
          <a:srgbClr val="FFE5D2"/>
        </a:solidFill>
        <a:effectLst/>
      </p:bgPr>
    </p:bg>
    <p:spTree>
      <p:nvGrpSpPr>
        <p:cNvPr id="1" name="Shape 8"/>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matchingName="Title Slide">
  <p:cSld name="TITLE">
    <p:bg>
      <p:bgPr>
        <a:solidFill>
          <a:srgbClr val="FFE5D2"/>
        </a:solidFill>
        <a:effectLst/>
      </p:bgPr>
    </p:bg>
    <p:spTree>
      <p:nvGrpSpPr>
        <p:cNvPr id="1" name="Shape 9"/>
        <p:cNvGrpSpPr/>
        <p:nvPr/>
      </p:nvGrpSpPr>
      <p:grpSpPr>
        <a:xfrm>
          <a:off x="0" y="0"/>
          <a:ext cx="0" cy="0"/>
          <a:chOff x="0" y="0"/>
          <a:chExt cx="0" cy="0"/>
        </a:xfrm>
      </p:grpSpPr>
      <p:sp>
        <p:nvSpPr>
          <p:cNvPr id="10" name="Google Shape;10;p3"/>
          <p:cNvSpPr txBox="1">
            <a:spLocks noGrp="1"/>
          </p:cNvSpPr>
          <p:nvPr>
            <p:ph type="ctrTitle"/>
          </p:nvPr>
        </p:nvSpPr>
        <p:spPr>
          <a:xfrm>
            <a:off x="1152600" y="681875"/>
            <a:ext cx="15982800" cy="1470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 name="Google Shape;11;p3"/>
          <p:cNvSpPr txBox="1">
            <a:spLocks noGrp="1"/>
          </p:cNvSpPr>
          <p:nvPr>
            <p:ph type="subTitle" idx="1"/>
          </p:nvPr>
        </p:nvSpPr>
        <p:spPr>
          <a:xfrm>
            <a:off x="5694625" y="2324475"/>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SzPts val="3200"/>
              <a:buNone/>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matchingName="Title and Content">
  <p:cSld name="OBJECT">
    <p:bg>
      <p:bgPr>
        <a:solidFill>
          <a:srgbClr val="FFE5D2"/>
        </a:solidFill>
        <a:effectLst/>
      </p:bgPr>
    </p:bg>
    <p:spTree>
      <p:nvGrpSpPr>
        <p:cNvPr id="1" name="Shape 12"/>
        <p:cNvGrpSpPr/>
        <p:nvPr/>
      </p:nvGrpSpPr>
      <p:grpSpPr>
        <a:xfrm>
          <a:off x="0" y="0"/>
          <a:ext cx="0" cy="0"/>
          <a:chOff x="0" y="0"/>
          <a:chExt cx="0" cy="0"/>
        </a:xfrm>
      </p:grpSpPr>
      <p:sp>
        <p:nvSpPr>
          <p:cNvPr id="13" name="Google Shape;13;p4"/>
          <p:cNvSpPr txBox="1">
            <a:spLocks noGrp="1"/>
          </p:cNvSpPr>
          <p:nvPr>
            <p:ph type="title"/>
          </p:nvPr>
        </p:nvSpPr>
        <p:spPr>
          <a:xfrm>
            <a:off x="970500" y="885725"/>
            <a:ext cx="163470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 name="Google Shape;14;p4"/>
          <p:cNvSpPr txBox="1">
            <a:spLocks noGrp="1"/>
          </p:cNvSpPr>
          <p:nvPr>
            <p:ph type="body" idx="1"/>
          </p:nvPr>
        </p:nvSpPr>
        <p:spPr>
          <a:xfrm>
            <a:off x="1724700" y="2596050"/>
            <a:ext cx="11322300" cy="6261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matchingName="Section Header">
  <p:cSld name="SECTION_HEADER">
    <p:bg>
      <p:bgPr>
        <a:solidFill>
          <a:srgbClr val="FFE5D2"/>
        </a:solidFill>
        <a:effectLst/>
      </p:bgPr>
    </p:bg>
    <p:spTree>
      <p:nvGrpSpPr>
        <p:cNvPr id="1" name="Shape 15"/>
        <p:cNvGrpSpPr/>
        <p:nvPr/>
      </p:nvGrpSpPr>
      <p:grpSpPr>
        <a:xfrm>
          <a:off x="0" y="0"/>
          <a:ext cx="0" cy="0"/>
          <a:chOff x="0" y="0"/>
          <a:chExt cx="0" cy="0"/>
        </a:xfrm>
      </p:grpSpPr>
      <p:sp>
        <p:nvSpPr>
          <p:cNvPr id="16" name="Google Shape;16;p5"/>
          <p:cNvSpPr txBox="1">
            <a:spLocks noGrp="1"/>
          </p:cNvSpPr>
          <p:nvPr>
            <p:ph type="body" idx="1"/>
          </p:nvPr>
        </p:nvSpPr>
        <p:spPr>
          <a:xfrm>
            <a:off x="2035088" y="5713313"/>
            <a:ext cx="7772400" cy="1500300"/>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SzPts val="3000"/>
              <a:buNone/>
              <a:defRPr/>
            </a:lvl1pPr>
            <a:lvl2pPr marL="914400" lvl="1" indent="-228600" algn="l">
              <a:spcBef>
                <a:spcPts val="360"/>
              </a:spcBef>
              <a:spcAft>
                <a:spcPts val="0"/>
              </a:spcAft>
              <a:buSzPts val="3000"/>
              <a:buNone/>
              <a:defRPr/>
            </a:lvl2pPr>
            <a:lvl3pPr marL="1371600" lvl="2" indent="-228600" algn="l">
              <a:spcBef>
                <a:spcPts val="320"/>
              </a:spcBef>
              <a:spcAft>
                <a:spcPts val="0"/>
              </a:spcAft>
              <a:buSzPts val="3000"/>
              <a:buNone/>
              <a:defRPr/>
            </a:lvl3pPr>
            <a:lvl4pPr marL="1828800" lvl="3" indent="-228600" algn="l">
              <a:spcBef>
                <a:spcPts val="280"/>
              </a:spcBef>
              <a:spcAft>
                <a:spcPts val="0"/>
              </a:spcAft>
              <a:buSzPts val="3000"/>
              <a:buNone/>
              <a:defRPr/>
            </a:lvl4pPr>
            <a:lvl5pPr marL="2286000" lvl="4" indent="-228600" algn="l">
              <a:spcBef>
                <a:spcPts val="280"/>
              </a:spcBef>
              <a:spcAft>
                <a:spcPts val="0"/>
              </a:spcAft>
              <a:buSzPts val="3000"/>
              <a:buNone/>
              <a:defRPr/>
            </a:lvl5pPr>
            <a:lvl6pPr marL="2743200" lvl="5" indent="-228600" algn="l">
              <a:spcBef>
                <a:spcPts val="280"/>
              </a:spcBef>
              <a:spcAft>
                <a:spcPts val="0"/>
              </a:spcAft>
              <a:buSzPts val="3000"/>
              <a:buNone/>
              <a:defRPr/>
            </a:lvl6pPr>
            <a:lvl7pPr marL="3200400" lvl="6" indent="-228600" algn="l">
              <a:spcBef>
                <a:spcPts val="280"/>
              </a:spcBef>
              <a:spcAft>
                <a:spcPts val="0"/>
              </a:spcAft>
              <a:buSzPts val="3000"/>
              <a:buNone/>
              <a:defRPr/>
            </a:lvl7pPr>
            <a:lvl8pPr marL="3657600" lvl="7" indent="-228600" algn="l">
              <a:spcBef>
                <a:spcPts val="280"/>
              </a:spcBef>
              <a:spcAft>
                <a:spcPts val="0"/>
              </a:spcAft>
              <a:buSzPts val="3000"/>
              <a:buNone/>
              <a:defRPr/>
            </a:lvl8pPr>
            <a:lvl9pPr marL="4114800" lvl="8" indent="-228600" algn="l">
              <a:spcBef>
                <a:spcPts val="280"/>
              </a:spcBef>
              <a:spcAft>
                <a:spcPts val="0"/>
              </a:spcAft>
              <a:buSzPts val="3000"/>
              <a:buNone/>
              <a:defRPr/>
            </a:lvl9pPr>
          </a:lstStyle>
          <a:p/>
        </p:txBody>
      </p:sp>
      <p:sp>
        <p:nvSpPr>
          <p:cNvPr id="17" name="Google Shape;17;p5"/>
          <p:cNvSpPr txBox="1">
            <a:spLocks noGrp="1"/>
          </p:cNvSpPr>
          <p:nvPr>
            <p:ph type="ctrTitle"/>
          </p:nvPr>
        </p:nvSpPr>
        <p:spPr>
          <a:xfrm>
            <a:off x="1152600" y="681875"/>
            <a:ext cx="15982800" cy="1470000"/>
          </a:xfrm>
          <a:prstGeom prst="rect">
            <a:avLst/>
          </a:prstGeom>
          <a:noFill/>
          <a:ln>
            <a:noFill/>
          </a:ln>
        </p:spPr>
        <p:txBody>
          <a:bodyPr spcFirstLastPara="1" wrap="square" lIns="91425" tIns="45700" rIns="91425" bIns="45700" anchor="ctr" anchorCtr="0">
            <a:normAutofit/>
          </a:bodyPr>
          <a:lstStyle>
            <a:lvl1pPr lvl="0" algn="ctr" rtl="0">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matchingName="Two Content">
  <p:cSld name="TWO_OBJECTS">
    <p:bg>
      <p:bgPr>
        <a:solidFill>
          <a:srgbClr val="FFE5D2"/>
        </a:solidFill>
        <a:effectLst/>
      </p:bgPr>
    </p:bg>
    <p:spTree>
      <p:nvGrpSpPr>
        <p:cNvPr id="1" name="Shape 18"/>
        <p:cNvGrpSpPr/>
        <p:nvPr/>
      </p:nvGrpSpPr>
      <p:grpSpPr>
        <a:xfrm>
          <a:off x="0" y="0"/>
          <a:ext cx="0" cy="0"/>
          <a:chOff x="0" y="0"/>
          <a:chExt cx="0" cy="0"/>
        </a:xfrm>
      </p:grpSpPr>
      <p:sp>
        <p:nvSpPr>
          <p:cNvPr id="19" name="Google Shape;19;p6"/>
          <p:cNvSpPr txBox="1">
            <a:spLocks noGrp="1"/>
          </p:cNvSpPr>
          <p:nvPr>
            <p:ph type="title"/>
          </p:nvPr>
        </p:nvSpPr>
        <p:spPr>
          <a:xfrm>
            <a:off x="970500" y="885725"/>
            <a:ext cx="163470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 name="Google Shape;20;p6"/>
          <p:cNvSpPr txBox="1">
            <a:spLocks noGrp="1"/>
          </p:cNvSpPr>
          <p:nvPr>
            <p:ph type="body" idx="1"/>
          </p:nvPr>
        </p:nvSpPr>
        <p:spPr>
          <a:xfrm>
            <a:off x="4282275" y="2552325"/>
            <a:ext cx="4713300" cy="4526100"/>
          </a:xfrm>
          <a:prstGeom prst="rect">
            <a:avLst/>
          </a:prstGeom>
          <a:noFill/>
          <a:ln>
            <a:noFill/>
          </a:ln>
        </p:spPr>
        <p:txBody>
          <a:bodyPr spcFirstLastPara="1" wrap="square" lIns="91425" tIns="45700" rIns="91425" bIns="45700" anchor="t" anchorCtr="0">
            <a:normAutofit/>
          </a:bodyPr>
          <a:lstStyle>
            <a:lvl1pPr marL="457200" lvl="0" indent="-381000" algn="l">
              <a:spcBef>
                <a:spcPts val="560"/>
              </a:spcBef>
              <a:spcAft>
                <a:spcPts val="0"/>
              </a:spcAft>
              <a:buClr>
                <a:schemeClr val="dk1"/>
              </a:buClr>
              <a:buSzPts val="2400"/>
              <a:buChar char="•"/>
              <a:defRPr sz="2400"/>
            </a:lvl1pPr>
            <a:lvl2pPr marL="914400" lvl="1" indent="-381000" algn="l">
              <a:spcBef>
                <a:spcPts val="480"/>
              </a:spcBef>
              <a:spcAft>
                <a:spcPts val="0"/>
              </a:spcAft>
              <a:buClr>
                <a:schemeClr val="dk1"/>
              </a:buClr>
              <a:buSzPts val="2400"/>
              <a:buChar char="–"/>
              <a:defRPr sz="2400"/>
            </a:lvl2pPr>
            <a:lvl3pPr marL="1371600" lvl="2" indent="-381000" algn="l">
              <a:spcBef>
                <a:spcPts val="400"/>
              </a:spcBef>
              <a:spcAft>
                <a:spcPts val="0"/>
              </a:spcAft>
              <a:buClr>
                <a:schemeClr val="dk1"/>
              </a:buClr>
              <a:buSzPts val="2400"/>
              <a:buChar char="•"/>
              <a:defRPr sz="2400"/>
            </a:lvl3pPr>
            <a:lvl4pPr marL="1828800" lvl="3" indent="-381000" algn="l">
              <a:spcBef>
                <a:spcPts val="360"/>
              </a:spcBef>
              <a:spcAft>
                <a:spcPts val="0"/>
              </a:spcAft>
              <a:buClr>
                <a:schemeClr val="dk1"/>
              </a:buClr>
              <a:buSzPts val="2400"/>
              <a:buChar char="–"/>
              <a:defRPr sz="2400"/>
            </a:lvl4pPr>
            <a:lvl5pPr marL="2286000" lvl="4" indent="-381000" algn="l">
              <a:spcBef>
                <a:spcPts val="360"/>
              </a:spcBef>
              <a:spcAft>
                <a:spcPts val="0"/>
              </a:spcAft>
              <a:buClr>
                <a:schemeClr val="dk1"/>
              </a:buClr>
              <a:buSzPts val="2400"/>
              <a:buChar char="»"/>
              <a:defRPr sz="2400"/>
            </a:lvl5pPr>
            <a:lvl6pPr marL="2743200" lvl="5" indent="-381000" algn="l">
              <a:spcBef>
                <a:spcPts val="360"/>
              </a:spcBef>
              <a:spcAft>
                <a:spcPts val="0"/>
              </a:spcAft>
              <a:buClr>
                <a:schemeClr val="dk1"/>
              </a:buClr>
              <a:buSzPts val="2400"/>
              <a:buChar char="•"/>
              <a:defRPr sz="2400"/>
            </a:lvl6pPr>
            <a:lvl7pPr marL="3200400" lvl="6" indent="-381000" algn="l">
              <a:spcBef>
                <a:spcPts val="360"/>
              </a:spcBef>
              <a:spcAft>
                <a:spcPts val="0"/>
              </a:spcAft>
              <a:buClr>
                <a:schemeClr val="dk1"/>
              </a:buClr>
              <a:buSzPts val="2400"/>
              <a:buChar char="•"/>
              <a:defRPr sz="2400"/>
            </a:lvl7pPr>
            <a:lvl8pPr marL="3657600" lvl="7" indent="-381000" algn="l">
              <a:spcBef>
                <a:spcPts val="360"/>
              </a:spcBef>
              <a:spcAft>
                <a:spcPts val="0"/>
              </a:spcAft>
              <a:buClr>
                <a:schemeClr val="dk1"/>
              </a:buClr>
              <a:buSzPts val="2400"/>
              <a:buChar char="•"/>
              <a:defRPr sz="2400"/>
            </a:lvl8pPr>
            <a:lvl9pPr marL="4114800" lvl="8" indent="-381000" algn="l">
              <a:spcBef>
                <a:spcPts val="360"/>
              </a:spcBef>
              <a:spcAft>
                <a:spcPts val="0"/>
              </a:spcAft>
              <a:buClr>
                <a:schemeClr val="dk1"/>
              </a:buClr>
              <a:buSzPts val="2400"/>
              <a:buChar char="•"/>
              <a:defRPr sz="2400"/>
            </a:lvl9pPr>
          </a:lstStyle>
          <a:p/>
        </p:txBody>
      </p:sp>
      <p:sp>
        <p:nvSpPr>
          <p:cNvPr id="21" name="Google Shape;21;p6"/>
          <p:cNvSpPr txBox="1">
            <a:spLocks noGrp="1"/>
          </p:cNvSpPr>
          <p:nvPr>
            <p:ph type="body" idx="2"/>
          </p:nvPr>
        </p:nvSpPr>
        <p:spPr>
          <a:xfrm>
            <a:off x="8473275" y="2552325"/>
            <a:ext cx="5320800" cy="4526100"/>
          </a:xfrm>
          <a:prstGeom prst="rect">
            <a:avLst/>
          </a:prstGeom>
          <a:noFill/>
          <a:ln>
            <a:noFill/>
          </a:ln>
        </p:spPr>
        <p:txBody>
          <a:bodyPr spcFirstLastPara="1" wrap="square" lIns="91425" tIns="45700" rIns="91425" bIns="45700" anchor="t" anchorCtr="0">
            <a:normAutofit/>
          </a:bodyPr>
          <a:lstStyle>
            <a:lvl1pPr marL="457200" lvl="0" indent="-381000" algn="l">
              <a:spcBef>
                <a:spcPts val="560"/>
              </a:spcBef>
              <a:spcAft>
                <a:spcPts val="0"/>
              </a:spcAft>
              <a:buClr>
                <a:schemeClr val="dk1"/>
              </a:buClr>
              <a:buSzPts val="2400"/>
              <a:buChar char="•"/>
              <a:defRPr sz="2400"/>
            </a:lvl1pPr>
            <a:lvl2pPr marL="914400" lvl="1" indent="-381000" algn="l">
              <a:spcBef>
                <a:spcPts val="480"/>
              </a:spcBef>
              <a:spcAft>
                <a:spcPts val="0"/>
              </a:spcAft>
              <a:buClr>
                <a:schemeClr val="dk1"/>
              </a:buClr>
              <a:buSzPts val="2400"/>
              <a:buChar char="–"/>
              <a:defRPr sz="2400"/>
            </a:lvl2pPr>
            <a:lvl3pPr marL="1371600" lvl="2" indent="-381000" algn="l">
              <a:spcBef>
                <a:spcPts val="400"/>
              </a:spcBef>
              <a:spcAft>
                <a:spcPts val="0"/>
              </a:spcAft>
              <a:buClr>
                <a:schemeClr val="dk1"/>
              </a:buClr>
              <a:buSzPts val="2400"/>
              <a:buChar char="•"/>
              <a:defRPr sz="2400"/>
            </a:lvl3pPr>
            <a:lvl4pPr marL="1828800" lvl="3" indent="-381000" algn="l">
              <a:spcBef>
                <a:spcPts val="360"/>
              </a:spcBef>
              <a:spcAft>
                <a:spcPts val="0"/>
              </a:spcAft>
              <a:buClr>
                <a:schemeClr val="dk1"/>
              </a:buClr>
              <a:buSzPts val="2400"/>
              <a:buChar char="–"/>
              <a:defRPr sz="2400"/>
            </a:lvl4pPr>
            <a:lvl5pPr marL="2286000" lvl="4" indent="-381000" algn="l">
              <a:spcBef>
                <a:spcPts val="360"/>
              </a:spcBef>
              <a:spcAft>
                <a:spcPts val="0"/>
              </a:spcAft>
              <a:buClr>
                <a:schemeClr val="dk1"/>
              </a:buClr>
              <a:buSzPts val="2400"/>
              <a:buChar char="»"/>
              <a:defRPr sz="2400"/>
            </a:lvl5pPr>
            <a:lvl6pPr marL="2743200" lvl="5" indent="-381000" algn="l">
              <a:spcBef>
                <a:spcPts val="360"/>
              </a:spcBef>
              <a:spcAft>
                <a:spcPts val="0"/>
              </a:spcAft>
              <a:buClr>
                <a:schemeClr val="dk1"/>
              </a:buClr>
              <a:buSzPts val="2400"/>
              <a:buChar char="•"/>
              <a:defRPr sz="2400"/>
            </a:lvl6pPr>
            <a:lvl7pPr marL="3200400" lvl="6" indent="-381000" algn="l">
              <a:spcBef>
                <a:spcPts val="360"/>
              </a:spcBef>
              <a:spcAft>
                <a:spcPts val="0"/>
              </a:spcAft>
              <a:buClr>
                <a:schemeClr val="dk1"/>
              </a:buClr>
              <a:buSzPts val="2400"/>
              <a:buChar char="•"/>
              <a:defRPr sz="2400"/>
            </a:lvl7pPr>
            <a:lvl8pPr marL="3657600" lvl="7" indent="-381000" algn="l">
              <a:spcBef>
                <a:spcPts val="360"/>
              </a:spcBef>
              <a:spcAft>
                <a:spcPts val="0"/>
              </a:spcAft>
              <a:buClr>
                <a:schemeClr val="dk1"/>
              </a:buClr>
              <a:buSzPts val="2400"/>
              <a:buChar char="•"/>
              <a:defRPr sz="2400"/>
            </a:lvl8pPr>
            <a:lvl9pPr marL="4114800" lvl="8" indent="-381000" algn="l">
              <a:spcBef>
                <a:spcPts val="360"/>
              </a:spcBef>
              <a:spcAft>
                <a:spcPts val="0"/>
              </a:spcAft>
              <a:buClr>
                <a:schemeClr val="dk1"/>
              </a:buClr>
              <a:buSzPts val="2400"/>
              <a:buChar char="•"/>
              <a:defRPr sz="2400"/>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matchingName="Title Only">
  <p:cSld name="TITLE_ONLY">
    <p:bg>
      <p:bgPr>
        <a:solidFill>
          <a:srgbClr val="FFE5D2"/>
        </a:solidFill>
        <a:effectLst/>
      </p:bgPr>
    </p:bg>
    <p:spTree>
      <p:nvGrpSpPr>
        <p:cNvPr id="1" name="Shape 22"/>
        <p:cNvGrpSpPr/>
        <p:nvPr/>
      </p:nvGrpSpPr>
      <p:grpSpPr>
        <a:xfrm>
          <a:off x="0" y="0"/>
          <a:ext cx="0" cy="0"/>
          <a:chOff x="0" y="0"/>
          <a:chExt cx="0" cy="0"/>
        </a:xfrm>
      </p:grpSpPr>
      <p:sp>
        <p:nvSpPr>
          <p:cNvPr id="23" name="Google Shape;23;p7"/>
          <p:cNvSpPr txBox="1">
            <a:spLocks noGrp="1"/>
          </p:cNvSpPr>
          <p:nvPr>
            <p:ph type="title"/>
          </p:nvPr>
        </p:nvSpPr>
        <p:spPr>
          <a:xfrm>
            <a:off x="970500" y="885725"/>
            <a:ext cx="163470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matchingName="Picture with Caption">
  <p:cSld name="PICTURE_WITH_CAPTION_TEXT">
    <p:bg>
      <p:bgPr>
        <a:solidFill>
          <a:srgbClr val="FFE5D2"/>
        </a:solidFill>
        <a:effectLst/>
      </p:bgPr>
    </p:bg>
    <p:spTree>
      <p:nvGrpSpPr>
        <p:cNvPr id="1" name="Shape 24"/>
        <p:cNvGrpSpPr/>
        <p:nvPr/>
      </p:nvGrpSpPr>
      <p:grpSpPr>
        <a:xfrm>
          <a:off x="0" y="0"/>
          <a:ext cx="0" cy="0"/>
          <a:chOff x="0" y="0"/>
          <a:chExt cx="0" cy="0"/>
        </a:xfrm>
      </p:grpSpPr>
      <p:sp>
        <p:nvSpPr>
          <p:cNvPr id="25" name="Google Shape;25;p8"/>
          <p:cNvSpPr>
            <a:spLocks noGrp="1"/>
          </p:cNvSpPr>
          <p:nvPr>
            <p:ph type="pic" idx="2"/>
          </p:nvPr>
        </p:nvSpPr>
        <p:spPr>
          <a:xfrm>
            <a:off x="8730406" y="2658325"/>
            <a:ext cx="8297400" cy="6222900"/>
          </a:xfrm>
          <a:prstGeom prst="rect">
            <a:avLst/>
          </a:prstGeom>
          <a:noFill/>
          <a:ln>
            <a:noFill/>
          </a:ln>
        </p:spPr>
      </p:sp>
      <p:sp>
        <p:nvSpPr>
          <p:cNvPr id="26" name="Google Shape;26;p8"/>
          <p:cNvSpPr txBox="1">
            <a:spLocks noGrp="1"/>
          </p:cNvSpPr>
          <p:nvPr>
            <p:ph type="body" idx="1"/>
          </p:nvPr>
        </p:nvSpPr>
        <p:spPr>
          <a:xfrm>
            <a:off x="1656488" y="2716938"/>
            <a:ext cx="5486400" cy="804900"/>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3000"/>
              <a:buNone/>
              <a:defRPr/>
            </a:lvl1pPr>
            <a:lvl2pPr marL="914400" lvl="1" indent="-228600" algn="l">
              <a:spcBef>
                <a:spcPts val="240"/>
              </a:spcBef>
              <a:spcAft>
                <a:spcPts val="0"/>
              </a:spcAft>
              <a:buClr>
                <a:schemeClr val="dk1"/>
              </a:buClr>
              <a:buSzPts val="3000"/>
              <a:buNone/>
              <a:defRPr/>
            </a:lvl2pPr>
            <a:lvl3pPr marL="1371600" lvl="2" indent="-228600" algn="l">
              <a:spcBef>
                <a:spcPts val="200"/>
              </a:spcBef>
              <a:spcAft>
                <a:spcPts val="0"/>
              </a:spcAft>
              <a:buClr>
                <a:schemeClr val="dk1"/>
              </a:buClr>
              <a:buSzPts val="3000"/>
              <a:buNone/>
              <a:defRPr/>
            </a:lvl3pPr>
            <a:lvl4pPr marL="1828800" lvl="3" indent="-228600" algn="l">
              <a:spcBef>
                <a:spcPts val="180"/>
              </a:spcBef>
              <a:spcAft>
                <a:spcPts val="0"/>
              </a:spcAft>
              <a:buClr>
                <a:schemeClr val="dk1"/>
              </a:buClr>
              <a:buSzPts val="3000"/>
              <a:buNone/>
              <a:defRPr/>
            </a:lvl4pPr>
            <a:lvl5pPr marL="2286000" lvl="4" indent="-228600" algn="l">
              <a:spcBef>
                <a:spcPts val="180"/>
              </a:spcBef>
              <a:spcAft>
                <a:spcPts val="0"/>
              </a:spcAft>
              <a:buClr>
                <a:schemeClr val="dk1"/>
              </a:buClr>
              <a:buSzPts val="3000"/>
              <a:buNone/>
              <a:defRPr/>
            </a:lvl5pPr>
            <a:lvl6pPr marL="2743200" lvl="5" indent="-228600" algn="l">
              <a:spcBef>
                <a:spcPts val="180"/>
              </a:spcBef>
              <a:spcAft>
                <a:spcPts val="0"/>
              </a:spcAft>
              <a:buClr>
                <a:schemeClr val="dk1"/>
              </a:buClr>
              <a:buSzPts val="3000"/>
              <a:buNone/>
              <a:defRPr/>
            </a:lvl6pPr>
            <a:lvl7pPr marL="3200400" lvl="6" indent="-228600" algn="l">
              <a:spcBef>
                <a:spcPts val="180"/>
              </a:spcBef>
              <a:spcAft>
                <a:spcPts val="0"/>
              </a:spcAft>
              <a:buClr>
                <a:schemeClr val="dk1"/>
              </a:buClr>
              <a:buSzPts val="3000"/>
              <a:buNone/>
              <a:defRPr/>
            </a:lvl7pPr>
            <a:lvl8pPr marL="3657600" lvl="7" indent="-228600" algn="l">
              <a:spcBef>
                <a:spcPts val="180"/>
              </a:spcBef>
              <a:spcAft>
                <a:spcPts val="0"/>
              </a:spcAft>
              <a:buClr>
                <a:schemeClr val="dk1"/>
              </a:buClr>
              <a:buSzPts val="3000"/>
              <a:buNone/>
              <a:defRPr/>
            </a:lvl8pPr>
            <a:lvl9pPr marL="4114800" lvl="8" indent="-228600" algn="l">
              <a:spcBef>
                <a:spcPts val="180"/>
              </a:spcBef>
              <a:spcAft>
                <a:spcPts val="0"/>
              </a:spcAft>
              <a:buClr>
                <a:schemeClr val="dk1"/>
              </a:buClr>
              <a:buSzPts val="3000"/>
              <a:buNone/>
              <a:defRPr/>
            </a:lvl9pPr>
          </a:lstStyle>
          <a:p/>
        </p:txBody>
      </p:sp>
      <p:sp>
        <p:nvSpPr>
          <p:cNvPr id="27" name="Google Shape;27;p8"/>
          <p:cNvSpPr txBox="1">
            <a:spLocks noGrp="1"/>
          </p:cNvSpPr>
          <p:nvPr>
            <p:ph type="ctrTitle"/>
          </p:nvPr>
        </p:nvSpPr>
        <p:spPr>
          <a:xfrm>
            <a:off x="1152600" y="681875"/>
            <a:ext cx="15982800" cy="1470000"/>
          </a:xfrm>
          <a:prstGeom prst="rect">
            <a:avLst/>
          </a:prstGeom>
          <a:noFill/>
          <a:ln>
            <a:noFill/>
          </a:ln>
        </p:spPr>
        <p:txBody>
          <a:bodyPr spcFirstLastPara="1" wrap="square" lIns="91425" tIns="45700" rIns="91425" bIns="45700" anchor="ctr" anchorCtr="0">
            <a:normAutofit/>
          </a:bodyPr>
          <a:lstStyle>
            <a:lvl1pPr lvl="0" algn="ctr" rtl="0">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970500" y="885725"/>
            <a:ext cx="163470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9000"/>
              <a:buFont typeface="Abril Fatface" panose="02000503000000020003"/>
              <a:buNone/>
              <a:defRPr sz="9000" i="0" u="none" strike="noStrike" cap="none">
                <a:solidFill>
                  <a:schemeClr val="dk1"/>
                </a:solidFill>
                <a:latin typeface="Abril Fatface" panose="02000503000000020003"/>
                <a:ea typeface="Abril Fatface" panose="02000503000000020003"/>
                <a:cs typeface="Abril Fatface" panose="02000503000000020003"/>
                <a:sym typeface="Abril Fatface" panose="02000503000000020003"/>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a:spLocks noGrp="1"/>
          </p:cNvSpPr>
          <p:nvPr>
            <p:ph type="body" idx="1"/>
          </p:nvPr>
        </p:nvSpPr>
        <p:spPr>
          <a:xfrm>
            <a:off x="1724700" y="2596050"/>
            <a:ext cx="11322300" cy="6261600"/>
          </a:xfrm>
          <a:prstGeom prst="rect">
            <a:avLst/>
          </a:prstGeom>
          <a:noFill/>
          <a:ln>
            <a:noFill/>
          </a:ln>
        </p:spPr>
        <p:txBody>
          <a:bodyPr spcFirstLastPara="1" wrap="square" lIns="91425" tIns="45700" rIns="91425" bIns="45700" anchor="t" anchorCtr="0">
            <a:normAutofit/>
          </a:bodyPr>
          <a:lstStyle>
            <a:lvl1pPr marL="457200" marR="0" lvl="0" indent="-419100" algn="l" rtl="0">
              <a:spcBef>
                <a:spcPts val="640"/>
              </a:spcBef>
              <a:spcAft>
                <a:spcPts val="0"/>
              </a:spcAft>
              <a:buSzPts val="3000"/>
              <a:buFont typeface="Cairo"/>
              <a:buChar char="•"/>
              <a:defRPr sz="3000" i="0" u="none" strike="noStrike" cap="none">
                <a:latin typeface="Cairo"/>
                <a:ea typeface="Cairo"/>
                <a:cs typeface="Cairo"/>
                <a:sym typeface="Cairo"/>
              </a:defRPr>
            </a:lvl1pPr>
            <a:lvl2pPr marL="914400" marR="0" lvl="1" indent="-419100" algn="l" rtl="0">
              <a:spcBef>
                <a:spcPts val="560"/>
              </a:spcBef>
              <a:spcAft>
                <a:spcPts val="0"/>
              </a:spcAft>
              <a:buSzPts val="3000"/>
              <a:buFont typeface="Cairo"/>
              <a:buChar char="–"/>
              <a:defRPr sz="3000" i="0" u="none" strike="noStrike" cap="none">
                <a:latin typeface="Cairo"/>
                <a:ea typeface="Cairo"/>
                <a:cs typeface="Cairo"/>
                <a:sym typeface="Cairo"/>
              </a:defRPr>
            </a:lvl2pPr>
            <a:lvl3pPr marL="1371600" marR="0" lvl="2" indent="-419100" algn="l" rtl="0">
              <a:spcBef>
                <a:spcPts val="480"/>
              </a:spcBef>
              <a:spcAft>
                <a:spcPts val="0"/>
              </a:spcAft>
              <a:buSzPts val="3000"/>
              <a:buFont typeface="Cairo"/>
              <a:buChar char="•"/>
              <a:defRPr sz="3000" i="0" u="none" strike="noStrike" cap="none">
                <a:latin typeface="Cairo"/>
                <a:ea typeface="Cairo"/>
                <a:cs typeface="Cairo"/>
                <a:sym typeface="Cairo"/>
              </a:defRPr>
            </a:lvl3pPr>
            <a:lvl4pPr marL="1828800" marR="0" lvl="3" indent="-419100" algn="l" rtl="0">
              <a:spcBef>
                <a:spcPts val="400"/>
              </a:spcBef>
              <a:spcAft>
                <a:spcPts val="0"/>
              </a:spcAft>
              <a:buSzPts val="3000"/>
              <a:buFont typeface="Cairo"/>
              <a:buChar char="–"/>
              <a:defRPr sz="3000" i="0" u="none" strike="noStrike" cap="none">
                <a:latin typeface="Cairo"/>
                <a:ea typeface="Cairo"/>
                <a:cs typeface="Cairo"/>
                <a:sym typeface="Cairo"/>
              </a:defRPr>
            </a:lvl4pPr>
            <a:lvl5pPr marL="2286000" marR="0" lvl="4" indent="-419100" algn="l" rtl="0">
              <a:spcBef>
                <a:spcPts val="400"/>
              </a:spcBef>
              <a:spcAft>
                <a:spcPts val="0"/>
              </a:spcAft>
              <a:buSzPts val="3000"/>
              <a:buFont typeface="Cairo"/>
              <a:buChar char="»"/>
              <a:defRPr sz="3000" i="0" u="none" strike="noStrike" cap="none">
                <a:latin typeface="Cairo"/>
                <a:ea typeface="Cairo"/>
                <a:cs typeface="Cairo"/>
                <a:sym typeface="Cairo"/>
              </a:defRPr>
            </a:lvl5pPr>
            <a:lvl6pPr marL="2743200" marR="0" lvl="5" indent="-419100" algn="l" rtl="0">
              <a:spcBef>
                <a:spcPts val="400"/>
              </a:spcBef>
              <a:spcAft>
                <a:spcPts val="0"/>
              </a:spcAft>
              <a:buSzPts val="3000"/>
              <a:buFont typeface="Cairo"/>
              <a:buChar char="•"/>
              <a:defRPr sz="3000" i="0" u="none" strike="noStrike" cap="none">
                <a:latin typeface="Cairo"/>
                <a:ea typeface="Cairo"/>
                <a:cs typeface="Cairo"/>
                <a:sym typeface="Cairo"/>
              </a:defRPr>
            </a:lvl6pPr>
            <a:lvl7pPr marL="3200400" marR="0" lvl="6" indent="-419100" algn="l" rtl="0">
              <a:spcBef>
                <a:spcPts val="400"/>
              </a:spcBef>
              <a:spcAft>
                <a:spcPts val="0"/>
              </a:spcAft>
              <a:buSzPts val="3000"/>
              <a:buFont typeface="Cairo"/>
              <a:buChar char="•"/>
              <a:defRPr sz="3000" i="0" u="none" strike="noStrike" cap="none">
                <a:latin typeface="Cairo"/>
                <a:ea typeface="Cairo"/>
                <a:cs typeface="Cairo"/>
                <a:sym typeface="Cairo"/>
              </a:defRPr>
            </a:lvl7pPr>
            <a:lvl8pPr marL="3657600" marR="0" lvl="7" indent="-419100" algn="l" rtl="0">
              <a:spcBef>
                <a:spcPts val="400"/>
              </a:spcBef>
              <a:spcAft>
                <a:spcPts val="0"/>
              </a:spcAft>
              <a:buSzPts val="3000"/>
              <a:buFont typeface="Cairo"/>
              <a:buChar char="•"/>
              <a:defRPr sz="3000" i="0" u="none" strike="noStrike" cap="none">
                <a:latin typeface="Cairo"/>
                <a:ea typeface="Cairo"/>
                <a:cs typeface="Cairo"/>
                <a:sym typeface="Cairo"/>
              </a:defRPr>
            </a:lvl8pPr>
            <a:lvl9pPr marL="4114800" marR="0" lvl="8" indent="-419100" algn="l" rtl="0">
              <a:spcBef>
                <a:spcPts val="400"/>
              </a:spcBef>
              <a:spcAft>
                <a:spcPts val="0"/>
              </a:spcAft>
              <a:buSzPts val="3000"/>
              <a:buFont typeface="Cairo"/>
              <a:buChar char="•"/>
              <a:defRPr sz="3000" i="0" u="none" strike="noStrike" cap="none">
                <a:latin typeface="Cairo"/>
                <a:ea typeface="Cairo"/>
                <a:cs typeface="Cairo"/>
                <a:sym typeface="Cairo"/>
              </a:defRPr>
            </a:lvl9pPr>
          </a:lstStyle>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1.xml"/><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s>
</file>

<file path=ppt/slides/_rels/slide3.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1.xml"/><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s>
</file>

<file path=ppt/slides/_rels/slide4.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1.xml"/><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s>
</file>

<file path=ppt/slides/_rels/slide5.xml.rels><?xml version="1.0" encoding="UTF-8" standalone="yes"?>
<Relationships xmlns="http://schemas.openxmlformats.org/package/2006/relationships"><Relationship Id="rId7" Type="http://schemas.openxmlformats.org/officeDocument/2006/relationships/notesSlide" Target="../notesSlides/notesSlide5.xml"/><Relationship Id="rId6"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s>
</file>

<file path=ppt/slides/_rels/slide6.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1.xml"/><Relationship Id="rId4" Type="http://schemas.openxmlformats.org/officeDocument/2006/relationships/image" Target="../media/image11.png"/><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image" Target="../media/image6.png"/></Relationships>
</file>

<file path=ppt/slides/_rels/slide7.xml.rels><?xml version="1.0" encoding="UTF-8" standalone="yes"?>
<Relationships xmlns="http://schemas.openxmlformats.org/package/2006/relationships"><Relationship Id="rId6" Type="http://schemas.openxmlformats.org/officeDocument/2006/relationships/notesSlide" Target="../notesSlides/notesSlide7.xml"/><Relationship Id="rId5" Type="http://schemas.openxmlformats.org/officeDocument/2006/relationships/slideLayout" Target="../slideLayouts/slideLayout1.xml"/><Relationship Id="rId4" Type="http://schemas.openxmlformats.org/officeDocument/2006/relationships/image" Target="../media/image12.png"/><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image" Target="../media/image6.png"/></Relationships>
</file>

<file path=ppt/slides/_rels/slide8.xml.rels><?xml version="1.0" encoding="UTF-8" standalone="yes"?>
<Relationships xmlns="http://schemas.openxmlformats.org/package/2006/relationships"><Relationship Id="rId6" Type="http://schemas.openxmlformats.org/officeDocument/2006/relationships/notesSlide" Target="../notesSlides/notesSlide8.xml"/><Relationship Id="rId5" Type="http://schemas.openxmlformats.org/officeDocument/2006/relationships/slideLayout" Target="../slideLayouts/slideLayout1.xml"/><Relationship Id="rId4" Type="http://schemas.openxmlformats.org/officeDocument/2006/relationships/image" Target="../media/image13.png"/><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image" Target="../media/image6.png"/></Relationships>
</file>

<file path=ppt/slides/_rels/slide9.xml.rels><?xml version="1.0" encoding="UTF-8" standalone="yes"?>
<Relationships xmlns="http://schemas.openxmlformats.org/package/2006/relationships"><Relationship Id="rId6" Type="http://schemas.openxmlformats.org/officeDocument/2006/relationships/notesSlide" Target="../notesSlides/notesSlide9.xml"/><Relationship Id="rId5" Type="http://schemas.openxmlformats.org/officeDocument/2006/relationships/slideLayout" Target="../slideLayouts/slideLayout1.xml"/><Relationship Id="rId4" Type="http://schemas.openxmlformats.org/officeDocument/2006/relationships/image" Target="../media/image13.png"/><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DABF"/>
        </a:solidFill>
        <a:effectLst/>
      </p:bgPr>
    </p:bg>
    <p:spTree>
      <p:nvGrpSpPr>
        <p:cNvPr id="1" name="Shape 31"/>
        <p:cNvGrpSpPr/>
        <p:nvPr/>
      </p:nvGrpSpPr>
      <p:grpSpPr>
        <a:xfrm>
          <a:off x="0" y="0"/>
          <a:ext cx="0" cy="0"/>
          <a:chOff x="0" y="0"/>
          <a:chExt cx="0" cy="0"/>
        </a:xfrm>
      </p:grpSpPr>
      <p:sp>
        <p:nvSpPr>
          <p:cNvPr id="32" name="Google Shape;32;p9"/>
          <p:cNvSpPr/>
          <p:nvPr/>
        </p:nvSpPr>
        <p:spPr>
          <a:xfrm>
            <a:off x="-2602496" y="2566902"/>
            <a:ext cx="10326787" cy="9939623"/>
          </a:xfrm>
          <a:custGeom>
            <a:avLst/>
            <a:gdLst/>
            <a:ahLst/>
            <a:cxnLst/>
            <a:rect l="l" t="t" r="r" b="b"/>
            <a:pathLst>
              <a:path w="12736830" h="12259310" extrusionOk="0">
                <a:moveTo>
                  <a:pt x="11925300" y="4271010"/>
                </a:moveTo>
                <a:cubicBezTo>
                  <a:pt x="10819130" y="2120900"/>
                  <a:pt x="8590280" y="544830"/>
                  <a:pt x="6215380" y="297180"/>
                </a:cubicBezTo>
                <a:cubicBezTo>
                  <a:pt x="4277360" y="0"/>
                  <a:pt x="3002280" y="913130"/>
                  <a:pt x="1960880" y="2170430"/>
                </a:cubicBezTo>
                <a:cubicBezTo>
                  <a:pt x="919480" y="3427730"/>
                  <a:pt x="365760" y="5030470"/>
                  <a:pt x="142240" y="6647180"/>
                </a:cubicBezTo>
                <a:cubicBezTo>
                  <a:pt x="24130" y="7500620"/>
                  <a:pt x="0" y="8406130"/>
                  <a:pt x="361950" y="9188450"/>
                </a:cubicBezTo>
                <a:cubicBezTo>
                  <a:pt x="820420" y="10180320"/>
                  <a:pt x="1822450" y="10811510"/>
                  <a:pt x="2842260" y="11203940"/>
                </a:cubicBezTo>
                <a:cubicBezTo>
                  <a:pt x="5585460" y="12259310"/>
                  <a:pt x="8953501" y="11850370"/>
                  <a:pt x="11088370" y="9828530"/>
                </a:cubicBezTo>
                <a:cubicBezTo>
                  <a:pt x="11756390" y="9196070"/>
                  <a:pt x="12303760" y="8403590"/>
                  <a:pt x="12499340" y="7504430"/>
                </a:cubicBezTo>
                <a:cubicBezTo>
                  <a:pt x="12736830" y="6413500"/>
                  <a:pt x="12435840" y="5264150"/>
                  <a:pt x="11925300" y="4271010"/>
                </a:cubicBezTo>
                <a:close/>
              </a:path>
            </a:pathLst>
          </a:custGeom>
          <a:solidFill>
            <a:srgbClr val="FFC0C7">
              <a:alpha val="58823"/>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33" name="Google Shape;33;p9"/>
          <p:cNvSpPr/>
          <p:nvPr/>
        </p:nvSpPr>
        <p:spPr>
          <a:xfrm>
            <a:off x="13391115" y="-4063187"/>
            <a:ext cx="7699520" cy="7410855"/>
          </a:xfrm>
          <a:custGeom>
            <a:avLst/>
            <a:gdLst/>
            <a:ahLst/>
            <a:cxnLst/>
            <a:rect l="l" t="t" r="r" b="b"/>
            <a:pathLst>
              <a:path w="12736830" h="12259310" extrusionOk="0">
                <a:moveTo>
                  <a:pt x="11925300" y="4271010"/>
                </a:moveTo>
                <a:cubicBezTo>
                  <a:pt x="10819130" y="2120900"/>
                  <a:pt x="8590280" y="544830"/>
                  <a:pt x="6215380" y="297180"/>
                </a:cubicBezTo>
                <a:cubicBezTo>
                  <a:pt x="4277360" y="0"/>
                  <a:pt x="3002280" y="913130"/>
                  <a:pt x="1960880" y="2170430"/>
                </a:cubicBezTo>
                <a:cubicBezTo>
                  <a:pt x="919480" y="3427730"/>
                  <a:pt x="365760" y="5030470"/>
                  <a:pt x="142240" y="6647180"/>
                </a:cubicBezTo>
                <a:cubicBezTo>
                  <a:pt x="24130" y="7500620"/>
                  <a:pt x="0" y="8406130"/>
                  <a:pt x="361950" y="9188450"/>
                </a:cubicBezTo>
                <a:cubicBezTo>
                  <a:pt x="820420" y="10180320"/>
                  <a:pt x="1822450" y="10811510"/>
                  <a:pt x="2842260" y="11203940"/>
                </a:cubicBezTo>
                <a:cubicBezTo>
                  <a:pt x="5585460" y="12259310"/>
                  <a:pt x="8953501" y="11850370"/>
                  <a:pt x="11088370" y="9828530"/>
                </a:cubicBezTo>
                <a:cubicBezTo>
                  <a:pt x="11756390" y="9196070"/>
                  <a:pt x="12303760" y="8403590"/>
                  <a:pt x="12499340" y="7504430"/>
                </a:cubicBezTo>
                <a:cubicBezTo>
                  <a:pt x="12736830" y="6413500"/>
                  <a:pt x="12435840" y="5264150"/>
                  <a:pt x="11925300" y="4271010"/>
                </a:cubicBezTo>
                <a:close/>
              </a:path>
            </a:pathLst>
          </a:custGeom>
          <a:solidFill>
            <a:srgbClr val="FFCFD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grpSp>
        <p:nvGrpSpPr>
          <p:cNvPr id="34" name="Google Shape;34;p9"/>
          <p:cNvGrpSpPr/>
          <p:nvPr/>
        </p:nvGrpSpPr>
        <p:grpSpPr>
          <a:xfrm>
            <a:off x="837918" y="609741"/>
            <a:ext cx="16674213" cy="8982238"/>
            <a:chOff x="0" y="-47625"/>
            <a:chExt cx="4391562" cy="2365692"/>
          </a:xfrm>
        </p:grpSpPr>
        <p:sp>
          <p:nvSpPr>
            <p:cNvPr id="35" name="Google Shape;35;p9"/>
            <p:cNvSpPr/>
            <p:nvPr/>
          </p:nvSpPr>
          <p:spPr>
            <a:xfrm>
              <a:off x="0" y="0"/>
              <a:ext cx="4391562" cy="2318067"/>
            </a:xfrm>
            <a:custGeom>
              <a:avLst/>
              <a:gdLst/>
              <a:ahLst/>
              <a:cxnLst/>
              <a:rect l="l" t="t" r="r" b="b"/>
              <a:pathLst>
                <a:path w="4391562" h="2318067" extrusionOk="0">
                  <a:moveTo>
                    <a:pt x="0" y="0"/>
                  </a:moveTo>
                  <a:lnTo>
                    <a:pt x="4391562" y="0"/>
                  </a:lnTo>
                  <a:lnTo>
                    <a:pt x="4391562" y="2318067"/>
                  </a:lnTo>
                  <a:lnTo>
                    <a:pt x="0" y="2318067"/>
                  </a:lnTo>
                  <a:close/>
                </a:path>
              </a:pathLst>
            </a:custGeom>
            <a:solidFill>
              <a:srgbClr val="000000">
                <a:alpha val="0"/>
              </a:srgbClr>
            </a:solidFill>
            <a:ln w="76200" cap="sq" cmpd="sng">
              <a:solidFill>
                <a:srgbClr val="FFFDFC"/>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36" name="Google Shape;36;p9"/>
            <p:cNvSpPr txBox="1"/>
            <p:nvPr/>
          </p:nvSpPr>
          <p:spPr>
            <a:xfrm>
              <a:off x="0" y="-47625"/>
              <a:ext cx="4391562" cy="2365692"/>
            </a:xfrm>
            <a:prstGeom prst="rect">
              <a:avLst/>
            </a:prstGeom>
            <a:noFill/>
            <a:ln>
              <a:noFill/>
            </a:ln>
          </p:spPr>
          <p:txBody>
            <a:bodyPr spcFirstLastPara="1" wrap="square" lIns="50800" tIns="50800" rIns="50800" bIns="50800" anchor="ctr" anchorCtr="0">
              <a:noAutofit/>
            </a:bodyPr>
            <a:lstStyle/>
            <a:p>
              <a:pPr marL="0" marR="0" lvl="0" indent="0" algn="ctr" rtl="0">
                <a:lnSpc>
                  <a:spcPct val="187000"/>
                </a:lnSpc>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grpSp>
      <p:sp>
        <p:nvSpPr>
          <p:cNvPr id="37" name="Google Shape;37;p9"/>
          <p:cNvSpPr/>
          <p:nvPr/>
        </p:nvSpPr>
        <p:spPr>
          <a:xfrm>
            <a:off x="14781539" y="545599"/>
            <a:ext cx="2215042" cy="2098249"/>
          </a:xfrm>
          <a:custGeom>
            <a:avLst/>
            <a:gdLst/>
            <a:ahLst/>
            <a:cxnLst/>
            <a:rect l="l" t="t" r="r" b="b"/>
            <a:pathLst>
              <a:path w="2215042" h="2098249" extrusionOk="0">
                <a:moveTo>
                  <a:pt x="0" y="0"/>
                </a:moveTo>
                <a:lnTo>
                  <a:pt x="2215042" y="0"/>
                </a:lnTo>
                <a:lnTo>
                  <a:pt x="2215042" y="2098250"/>
                </a:lnTo>
                <a:lnTo>
                  <a:pt x="0" y="2098250"/>
                </a:lnTo>
                <a:lnTo>
                  <a:pt x="0" y="0"/>
                </a:lnTo>
                <a:close/>
              </a:path>
            </a:pathLst>
          </a:custGeom>
          <a:blipFill rotWithShape="1">
            <a:blip r:embed="rId1"/>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38" name="Google Shape;38;p9"/>
          <p:cNvSpPr/>
          <p:nvPr/>
        </p:nvSpPr>
        <p:spPr>
          <a:xfrm>
            <a:off x="-2235721" y="2947046"/>
            <a:ext cx="11410745" cy="7716516"/>
          </a:xfrm>
          <a:custGeom>
            <a:avLst/>
            <a:gdLst/>
            <a:ahLst/>
            <a:cxnLst/>
            <a:rect l="l" t="t" r="r" b="b"/>
            <a:pathLst>
              <a:path w="11410745" h="7716516" extrusionOk="0">
                <a:moveTo>
                  <a:pt x="0" y="0"/>
                </a:moveTo>
                <a:lnTo>
                  <a:pt x="11410745" y="0"/>
                </a:lnTo>
                <a:lnTo>
                  <a:pt x="11410745" y="7716516"/>
                </a:lnTo>
                <a:lnTo>
                  <a:pt x="0" y="7716516"/>
                </a:lnTo>
                <a:lnTo>
                  <a:pt x="0" y="0"/>
                </a:lnTo>
                <a:close/>
              </a:path>
            </a:pathLst>
          </a:custGeom>
          <a:blipFill rotWithShape="1">
            <a:blip r:embed="rId2"/>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39" name="Google Shape;39;p9"/>
          <p:cNvSpPr/>
          <p:nvPr/>
        </p:nvSpPr>
        <p:spPr>
          <a:xfrm>
            <a:off x="3658162" y="1461289"/>
            <a:ext cx="887995" cy="1182560"/>
          </a:xfrm>
          <a:custGeom>
            <a:avLst/>
            <a:gdLst/>
            <a:ahLst/>
            <a:cxnLst/>
            <a:rect l="l" t="t" r="r" b="b"/>
            <a:pathLst>
              <a:path w="887995" h="1182560" extrusionOk="0">
                <a:moveTo>
                  <a:pt x="0" y="0"/>
                </a:moveTo>
                <a:lnTo>
                  <a:pt x="887995" y="0"/>
                </a:lnTo>
                <a:lnTo>
                  <a:pt x="887995" y="1182560"/>
                </a:lnTo>
                <a:lnTo>
                  <a:pt x="0" y="1182560"/>
                </a:lnTo>
                <a:lnTo>
                  <a:pt x="0" y="0"/>
                </a:lnTo>
                <a:close/>
              </a:path>
            </a:pathLst>
          </a:custGeom>
          <a:blipFill rotWithShape="1">
            <a:blip r:embed="rId3"/>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40" name="Google Shape;40;p9"/>
          <p:cNvSpPr/>
          <p:nvPr/>
        </p:nvSpPr>
        <p:spPr>
          <a:xfrm>
            <a:off x="5615003" y="1450006"/>
            <a:ext cx="1047928" cy="1497040"/>
          </a:xfrm>
          <a:custGeom>
            <a:avLst/>
            <a:gdLst/>
            <a:ahLst/>
            <a:cxnLst/>
            <a:rect l="l" t="t" r="r" b="b"/>
            <a:pathLst>
              <a:path w="1047928" h="1497040" extrusionOk="0">
                <a:moveTo>
                  <a:pt x="0" y="0"/>
                </a:moveTo>
                <a:lnTo>
                  <a:pt x="1047928" y="0"/>
                </a:lnTo>
                <a:lnTo>
                  <a:pt x="1047928" y="1497040"/>
                </a:lnTo>
                <a:lnTo>
                  <a:pt x="0" y="1497040"/>
                </a:lnTo>
                <a:lnTo>
                  <a:pt x="0" y="0"/>
                </a:lnTo>
                <a:close/>
              </a:path>
            </a:pathLst>
          </a:custGeom>
          <a:blipFill rotWithShape="1">
            <a:blip r:embed="rId4"/>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41" name="Google Shape;41;p9"/>
          <p:cNvSpPr/>
          <p:nvPr/>
        </p:nvSpPr>
        <p:spPr>
          <a:xfrm>
            <a:off x="531234" y="409232"/>
            <a:ext cx="1248845" cy="1798075"/>
          </a:xfrm>
          <a:custGeom>
            <a:avLst/>
            <a:gdLst/>
            <a:ahLst/>
            <a:cxnLst/>
            <a:rect l="l" t="t" r="r" b="b"/>
            <a:pathLst>
              <a:path w="1248845" h="1798075" extrusionOk="0">
                <a:moveTo>
                  <a:pt x="0" y="0"/>
                </a:moveTo>
                <a:lnTo>
                  <a:pt x="1248845" y="0"/>
                </a:lnTo>
                <a:lnTo>
                  <a:pt x="1248845" y="1798075"/>
                </a:lnTo>
                <a:lnTo>
                  <a:pt x="0" y="1798075"/>
                </a:lnTo>
                <a:lnTo>
                  <a:pt x="0" y="0"/>
                </a:lnTo>
                <a:close/>
              </a:path>
            </a:pathLst>
          </a:custGeom>
          <a:blipFill rotWithShape="1">
            <a:blip r:embed="rId5"/>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42" name="Google Shape;42;p9"/>
          <p:cNvSpPr txBox="1"/>
          <p:nvPr/>
        </p:nvSpPr>
        <p:spPr>
          <a:xfrm>
            <a:off x="6724782" y="3238473"/>
            <a:ext cx="10725300" cy="4062651"/>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US" sz="8800" dirty="0">
                <a:solidFill>
                  <a:srgbClr val="8B4235"/>
                </a:solidFill>
                <a:latin typeface="Abril Fatface" panose="02000503000000020003"/>
                <a:ea typeface="Abril Fatface" panose="02000503000000020003"/>
                <a:cs typeface="Abril Fatface" panose="02000503000000020003"/>
                <a:sym typeface="Abril Fatface" panose="02000503000000020003"/>
              </a:rPr>
              <a:t>The Effects of Social Media on Mental Health</a:t>
            </a:r>
            <a:endParaRPr sz="1100" dirty="0"/>
          </a:p>
        </p:txBody>
      </p:sp>
      <p:sp>
        <p:nvSpPr>
          <p:cNvPr id="46" name="Google Shape;46;p9"/>
          <p:cNvSpPr/>
          <p:nvPr/>
        </p:nvSpPr>
        <p:spPr>
          <a:xfrm>
            <a:off x="8297237" y="2052569"/>
            <a:ext cx="805122" cy="762670"/>
          </a:xfrm>
          <a:custGeom>
            <a:avLst/>
            <a:gdLst/>
            <a:ahLst/>
            <a:cxnLst/>
            <a:rect l="l" t="t" r="r" b="b"/>
            <a:pathLst>
              <a:path w="805122" h="762670" extrusionOk="0">
                <a:moveTo>
                  <a:pt x="0" y="0"/>
                </a:moveTo>
                <a:lnTo>
                  <a:pt x="805122" y="0"/>
                </a:lnTo>
                <a:lnTo>
                  <a:pt x="805122" y="762670"/>
                </a:lnTo>
                <a:lnTo>
                  <a:pt x="0" y="762670"/>
                </a:lnTo>
                <a:lnTo>
                  <a:pt x="0" y="0"/>
                </a:lnTo>
                <a:close/>
              </a:path>
            </a:pathLst>
          </a:custGeom>
          <a:blipFill rotWithShape="1">
            <a:blip r:embed="rId1"/>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47" name="Google Shape;47;p9"/>
          <p:cNvSpPr/>
          <p:nvPr/>
        </p:nvSpPr>
        <p:spPr>
          <a:xfrm>
            <a:off x="17061945" y="8324180"/>
            <a:ext cx="805122" cy="762670"/>
          </a:xfrm>
          <a:custGeom>
            <a:avLst/>
            <a:gdLst/>
            <a:ahLst/>
            <a:cxnLst/>
            <a:rect l="l" t="t" r="r" b="b"/>
            <a:pathLst>
              <a:path w="805122" h="762670" extrusionOk="0">
                <a:moveTo>
                  <a:pt x="0" y="0"/>
                </a:moveTo>
                <a:lnTo>
                  <a:pt x="805122" y="0"/>
                </a:lnTo>
                <a:lnTo>
                  <a:pt x="805122" y="762670"/>
                </a:lnTo>
                <a:lnTo>
                  <a:pt x="0" y="762670"/>
                </a:lnTo>
                <a:lnTo>
                  <a:pt x="0" y="0"/>
                </a:lnTo>
                <a:close/>
              </a:path>
            </a:pathLst>
          </a:custGeom>
          <a:blipFill rotWithShape="1">
            <a:blip r:embed="rId1"/>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E5D2"/>
        </a:solidFill>
        <a:effectLst/>
      </p:bgPr>
    </p:bg>
    <p:spTree>
      <p:nvGrpSpPr>
        <p:cNvPr id="1" name="Shape 52"/>
        <p:cNvGrpSpPr/>
        <p:nvPr/>
      </p:nvGrpSpPr>
      <p:grpSpPr>
        <a:xfrm>
          <a:off x="0" y="0"/>
          <a:ext cx="0" cy="0"/>
          <a:chOff x="0" y="0"/>
          <a:chExt cx="0" cy="0"/>
        </a:xfrm>
      </p:grpSpPr>
      <p:sp>
        <p:nvSpPr>
          <p:cNvPr id="53" name="Google Shape;53;p10"/>
          <p:cNvSpPr/>
          <p:nvPr/>
        </p:nvSpPr>
        <p:spPr>
          <a:xfrm>
            <a:off x="12678322" y="8182444"/>
            <a:ext cx="7315200" cy="3575304"/>
          </a:xfrm>
          <a:custGeom>
            <a:avLst/>
            <a:gdLst/>
            <a:ahLst/>
            <a:cxnLst/>
            <a:rect l="l" t="t" r="r" b="b"/>
            <a:pathLst>
              <a:path w="7315200" h="3575304" extrusionOk="0">
                <a:moveTo>
                  <a:pt x="0" y="0"/>
                </a:moveTo>
                <a:lnTo>
                  <a:pt x="7315200" y="0"/>
                </a:lnTo>
                <a:lnTo>
                  <a:pt x="7315200" y="3575304"/>
                </a:lnTo>
                <a:lnTo>
                  <a:pt x="0" y="3575304"/>
                </a:lnTo>
                <a:lnTo>
                  <a:pt x="0" y="0"/>
                </a:lnTo>
                <a:close/>
              </a:path>
            </a:pathLst>
          </a:custGeom>
          <a:blipFill rotWithShape="1">
            <a:blip r:embed="rId1"/>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54" name="Google Shape;54;p10"/>
          <p:cNvSpPr/>
          <p:nvPr/>
        </p:nvSpPr>
        <p:spPr>
          <a:xfrm rot="-2293309">
            <a:off x="14991561" y="8099599"/>
            <a:ext cx="2688722" cy="3133044"/>
          </a:xfrm>
          <a:custGeom>
            <a:avLst/>
            <a:gdLst/>
            <a:ahLst/>
            <a:cxnLst/>
            <a:rect l="l" t="t" r="r" b="b"/>
            <a:pathLst>
              <a:path w="2688722" h="3133044" extrusionOk="0">
                <a:moveTo>
                  <a:pt x="0" y="0"/>
                </a:moveTo>
                <a:lnTo>
                  <a:pt x="2688722" y="0"/>
                </a:lnTo>
                <a:lnTo>
                  <a:pt x="2688722" y="3133044"/>
                </a:lnTo>
                <a:lnTo>
                  <a:pt x="0" y="3133044"/>
                </a:lnTo>
                <a:lnTo>
                  <a:pt x="0" y="0"/>
                </a:lnTo>
                <a:close/>
              </a:path>
            </a:pathLst>
          </a:custGeom>
          <a:blipFill rotWithShape="1">
            <a:blip r:embed="rId2"/>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56" name="Google Shape;56;p10"/>
          <p:cNvSpPr txBox="1"/>
          <p:nvPr/>
        </p:nvSpPr>
        <p:spPr>
          <a:xfrm>
            <a:off x="1028700" y="1548975"/>
            <a:ext cx="16523018" cy="1661993"/>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en-US" sz="9000" dirty="0">
                <a:solidFill>
                  <a:srgbClr val="8B4235"/>
                </a:solidFill>
                <a:latin typeface="Abril Fatface" panose="02000503000000020003"/>
                <a:ea typeface="Abril Fatface" panose="02000503000000020003"/>
                <a:cs typeface="Abril Fatface" panose="02000503000000020003"/>
                <a:sym typeface="Abril Fatface" panose="02000503000000020003"/>
              </a:rPr>
              <a:t>INTRODUCTION</a:t>
            </a:r>
            <a:endParaRPr dirty="0"/>
          </a:p>
        </p:txBody>
      </p:sp>
      <p:sp>
        <p:nvSpPr>
          <p:cNvPr id="57" name="Google Shape;57;p10"/>
          <p:cNvSpPr txBox="1"/>
          <p:nvPr/>
        </p:nvSpPr>
        <p:spPr>
          <a:xfrm>
            <a:off x="1265138" y="3322263"/>
            <a:ext cx="15070784" cy="5539740"/>
          </a:xfrm>
          <a:prstGeom prst="rect">
            <a:avLst/>
          </a:prstGeom>
          <a:noFill/>
          <a:ln>
            <a:noFill/>
          </a:ln>
        </p:spPr>
        <p:txBody>
          <a:bodyPr spcFirstLastPara="1" wrap="square" lIns="0" tIns="0" rIns="0" bIns="0" anchor="t" anchorCtr="0">
            <a:spAutoFit/>
          </a:bodyPr>
          <a:lstStyle/>
          <a:p>
            <a:pPr marL="474980" marR="0" lvl="1" indent="-237490" algn="just" rtl="0">
              <a:lnSpc>
                <a:spcPct val="100000"/>
              </a:lnSpc>
              <a:spcBef>
                <a:spcPts val="0"/>
              </a:spcBef>
              <a:spcAft>
                <a:spcPts val="0"/>
              </a:spcAft>
              <a:buClr>
                <a:srgbClr val="000000"/>
              </a:buClr>
              <a:buSzPts val="2200"/>
              <a:buFont typeface="Arial" panose="020B0604020202020204"/>
              <a:buChar char="•"/>
            </a:pPr>
            <a:r>
              <a:rPr lang="en-US" sz="3600" b="0" i="0" u="none" strike="noStrike" cap="none" dirty="0">
                <a:solidFill>
                  <a:srgbClr val="000000"/>
                </a:solidFill>
                <a:latin typeface="Cairo"/>
                <a:ea typeface="Cairo"/>
                <a:cs typeface="Cairo"/>
                <a:sym typeface="Cairo"/>
              </a:rPr>
              <a:t>In today's digital age, social media has become an integral part of daily life,  alongside its pervasive presence, concerns have arisen regarding its impact on mental health (</a:t>
            </a:r>
            <a:r>
              <a:rPr lang="en-US" sz="3600" b="0" i="0" u="none" strike="noStrike" cap="none" dirty="0" err="1">
                <a:solidFill>
                  <a:srgbClr val="000000"/>
                </a:solidFill>
                <a:latin typeface="Cairo"/>
                <a:ea typeface="Cairo"/>
                <a:cs typeface="Cairo"/>
                <a:sym typeface="Cairo"/>
              </a:rPr>
              <a:t>Bossard</a:t>
            </a:r>
            <a:r>
              <a:rPr lang="en-US" sz="3600" b="0" i="0" u="none" strike="noStrike" cap="none" dirty="0">
                <a:solidFill>
                  <a:srgbClr val="000000"/>
                </a:solidFill>
                <a:latin typeface="Cairo"/>
                <a:ea typeface="Cairo"/>
                <a:cs typeface="Cairo"/>
                <a:sym typeface="Cairo"/>
              </a:rPr>
              <a:t>, 2020). </a:t>
            </a:r>
            <a:endParaRPr lang="en-US" sz="3600" b="0" i="0" u="none" strike="noStrike" cap="none" dirty="0">
              <a:solidFill>
                <a:srgbClr val="000000"/>
              </a:solidFill>
              <a:latin typeface="Cairo"/>
              <a:ea typeface="Cairo"/>
              <a:cs typeface="Cairo"/>
              <a:sym typeface="Cairo"/>
            </a:endParaRPr>
          </a:p>
          <a:p>
            <a:pPr marL="474980" marR="0" lvl="1" indent="-237490" algn="just" rtl="0">
              <a:lnSpc>
                <a:spcPct val="100000"/>
              </a:lnSpc>
              <a:spcBef>
                <a:spcPts val="0"/>
              </a:spcBef>
              <a:spcAft>
                <a:spcPts val="0"/>
              </a:spcAft>
              <a:buClr>
                <a:srgbClr val="000000"/>
              </a:buClr>
              <a:buSzPts val="2200"/>
              <a:buFont typeface="Arial" panose="020B0604020202020204"/>
              <a:buChar char="•"/>
            </a:pPr>
            <a:endParaRPr lang="en-US" sz="3600" b="0" i="0" u="none" strike="noStrike" cap="none" dirty="0">
              <a:solidFill>
                <a:srgbClr val="000000"/>
              </a:solidFill>
              <a:latin typeface="Cairo"/>
              <a:ea typeface="Cairo"/>
              <a:cs typeface="Cairo"/>
              <a:sym typeface="Cairo"/>
            </a:endParaRPr>
          </a:p>
          <a:p>
            <a:pPr marL="474980" marR="0" lvl="1" indent="-237490" algn="just" rtl="0">
              <a:lnSpc>
                <a:spcPct val="100000"/>
              </a:lnSpc>
              <a:spcBef>
                <a:spcPts val="0"/>
              </a:spcBef>
              <a:spcAft>
                <a:spcPts val="0"/>
              </a:spcAft>
              <a:buClr>
                <a:srgbClr val="000000"/>
              </a:buClr>
              <a:buSzPts val="2200"/>
              <a:buFont typeface="Arial" panose="020B0604020202020204"/>
              <a:buChar char="•"/>
            </a:pPr>
            <a:r>
              <a:rPr lang="en-US" sz="3600" b="0" i="0" u="none" strike="noStrike" cap="none" dirty="0">
                <a:solidFill>
                  <a:srgbClr val="000000"/>
                </a:solidFill>
                <a:latin typeface="Cairo"/>
                <a:ea typeface="Cairo"/>
                <a:cs typeface="Cairo"/>
                <a:sym typeface="Cairo"/>
              </a:rPr>
              <a:t>Studies have explored the complex relationship between social media use and psychological well-being, highlighting both positive and negative effects (Karim et al., 2020). </a:t>
            </a:r>
            <a:endParaRPr lang="en-US" sz="3600" b="0" i="0" u="none" strike="noStrike" cap="none" dirty="0">
              <a:solidFill>
                <a:srgbClr val="000000"/>
              </a:solidFill>
              <a:latin typeface="Cairo"/>
              <a:ea typeface="Cairo"/>
              <a:cs typeface="Cairo"/>
              <a:sym typeface="Cairo"/>
            </a:endParaRPr>
          </a:p>
          <a:p>
            <a:pPr marL="474980" marR="0" lvl="1" indent="-237490" algn="just" rtl="0">
              <a:lnSpc>
                <a:spcPct val="100000"/>
              </a:lnSpc>
              <a:spcBef>
                <a:spcPts val="0"/>
              </a:spcBef>
              <a:spcAft>
                <a:spcPts val="0"/>
              </a:spcAft>
              <a:buClr>
                <a:srgbClr val="000000"/>
              </a:buClr>
              <a:buSzPts val="2200"/>
              <a:buFont typeface="Arial" panose="020B0604020202020204"/>
              <a:buChar char="•"/>
            </a:pPr>
            <a:endParaRPr lang="en-US" sz="3600" b="0" i="0" u="none" strike="noStrike" cap="none" dirty="0">
              <a:solidFill>
                <a:srgbClr val="000000"/>
              </a:solidFill>
              <a:latin typeface="Cairo"/>
              <a:ea typeface="Cairo"/>
              <a:cs typeface="Cairo"/>
              <a:sym typeface="Cairo"/>
            </a:endParaRPr>
          </a:p>
          <a:p>
            <a:pPr marL="474980" marR="0" lvl="1" indent="-237490" algn="just" rtl="0">
              <a:lnSpc>
                <a:spcPct val="100000"/>
              </a:lnSpc>
              <a:spcBef>
                <a:spcPts val="0"/>
              </a:spcBef>
              <a:spcAft>
                <a:spcPts val="0"/>
              </a:spcAft>
              <a:buClr>
                <a:srgbClr val="000000"/>
              </a:buClr>
              <a:buSzPts val="2200"/>
              <a:buFont typeface="Arial" panose="020B0604020202020204"/>
              <a:buChar char="•"/>
            </a:pPr>
            <a:r>
              <a:rPr lang="en-US" sz="3600" b="0" i="0" u="none" strike="noStrike" cap="none" dirty="0">
                <a:solidFill>
                  <a:srgbClr val="000000"/>
                </a:solidFill>
                <a:latin typeface="Cairo"/>
                <a:ea typeface="Cairo"/>
                <a:cs typeface="Cairo"/>
                <a:sym typeface="Cairo"/>
              </a:rPr>
              <a:t>This presentation aims to delve into the existing literature to provide a comprehensive understanding of how social media affects mental health.</a:t>
            </a:r>
            <a:endParaRPr lang="en-US" sz="3600" b="0" i="0" u="none" strike="noStrike" cap="none" dirty="0">
              <a:solidFill>
                <a:srgbClr val="000000"/>
              </a:solidFill>
              <a:latin typeface="Cairo"/>
              <a:ea typeface="Cairo"/>
              <a:cs typeface="Cairo"/>
              <a:sym typeface="Cairo"/>
            </a:endParaRPr>
          </a:p>
        </p:txBody>
      </p:sp>
      <p:sp>
        <p:nvSpPr>
          <p:cNvPr id="62" name="Google Shape;62;p10"/>
          <p:cNvSpPr/>
          <p:nvPr/>
        </p:nvSpPr>
        <p:spPr>
          <a:xfrm rot="-9863055" flipH="1">
            <a:off x="-4969329" y="-2558143"/>
            <a:ext cx="7315200" cy="3575304"/>
          </a:xfrm>
          <a:custGeom>
            <a:avLst/>
            <a:gdLst/>
            <a:ahLst/>
            <a:cxnLst/>
            <a:rect l="l" t="t" r="r" b="b"/>
            <a:pathLst>
              <a:path w="7315200" h="3575304" extrusionOk="0">
                <a:moveTo>
                  <a:pt x="0" y="3575304"/>
                </a:moveTo>
                <a:lnTo>
                  <a:pt x="7315200" y="3575304"/>
                </a:lnTo>
                <a:lnTo>
                  <a:pt x="7315200" y="0"/>
                </a:lnTo>
                <a:lnTo>
                  <a:pt x="0" y="0"/>
                </a:lnTo>
                <a:lnTo>
                  <a:pt x="0" y="3575304"/>
                </a:lnTo>
                <a:close/>
              </a:path>
            </a:pathLst>
          </a:custGeom>
          <a:blipFill rotWithShape="1">
            <a:blip r:embed="rId1"/>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63" name="Google Shape;63;p10"/>
          <p:cNvSpPr/>
          <p:nvPr/>
        </p:nvSpPr>
        <p:spPr>
          <a:xfrm>
            <a:off x="-4969329" y="8499348"/>
            <a:ext cx="7315200" cy="3575304"/>
          </a:xfrm>
          <a:custGeom>
            <a:avLst/>
            <a:gdLst/>
            <a:ahLst/>
            <a:cxnLst/>
            <a:rect l="l" t="t" r="r" b="b"/>
            <a:pathLst>
              <a:path w="7315200" h="3575304" extrusionOk="0">
                <a:moveTo>
                  <a:pt x="0" y="0"/>
                </a:moveTo>
                <a:lnTo>
                  <a:pt x="7315200" y="0"/>
                </a:lnTo>
                <a:lnTo>
                  <a:pt x="7315200" y="3575304"/>
                </a:lnTo>
                <a:lnTo>
                  <a:pt x="0" y="3575304"/>
                </a:lnTo>
                <a:lnTo>
                  <a:pt x="0" y="0"/>
                </a:lnTo>
                <a:close/>
              </a:path>
            </a:pathLst>
          </a:custGeom>
          <a:blipFill rotWithShape="1">
            <a:blip r:embed="rId1"/>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64" name="Google Shape;64;p10"/>
          <p:cNvSpPr/>
          <p:nvPr/>
        </p:nvSpPr>
        <p:spPr>
          <a:xfrm rot="1740572">
            <a:off x="11776181" y="730435"/>
            <a:ext cx="602002" cy="596529"/>
          </a:xfrm>
          <a:custGeom>
            <a:avLst/>
            <a:gdLst/>
            <a:ahLst/>
            <a:cxnLst/>
            <a:rect l="l" t="t" r="r" b="b"/>
            <a:pathLst>
              <a:path w="602002" h="596529" extrusionOk="0">
                <a:moveTo>
                  <a:pt x="0" y="0"/>
                </a:moveTo>
                <a:lnTo>
                  <a:pt x="602002" y="0"/>
                </a:lnTo>
                <a:lnTo>
                  <a:pt x="602002" y="596530"/>
                </a:lnTo>
                <a:lnTo>
                  <a:pt x="0" y="596530"/>
                </a:lnTo>
                <a:lnTo>
                  <a:pt x="0" y="0"/>
                </a:lnTo>
                <a:close/>
              </a:path>
            </a:pathLst>
          </a:custGeom>
          <a:blipFill rotWithShape="1">
            <a:blip r:embed="rId3"/>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65" name="Google Shape;65;p10"/>
          <p:cNvSpPr/>
          <p:nvPr/>
        </p:nvSpPr>
        <p:spPr>
          <a:xfrm rot="9029860">
            <a:off x="3707205" y="9367856"/>
            <a:ext cx="602002" cy="596529"/>
          </a:xfrm>
          <a:custGeom>
            <a:avLst/>
            <a:gdLst/>
            <a:ahLst/>
            <a:cxnLst/>
            <a:rect l="l" t="t" r="r" b="b"/>
            <a:pathLst>
              <a:path w="602002" h="596529" extrusionOk="0">
                <a:moveTo>
                  <a:pt x="0" y="0"/>
                </a:moveTo>
                <a:lnTo>
                  <a:pt x="602001" y="0"/>
                </a:lnTo>
                <a:lnTo>
                  <a:pt x="602001" y="596529"/>
                </a:lnTo>
                <a:lnTo>
                  <a:pt x="0" y="596529"/>
                </a:lnTo>
                <a:lnTo>
                  <a:pt x="0" y="0"/>
                </a:lnTo>
                <a:close/>
              </a:path>
            </a:pathLst>
          </a:custGeom>
          <a:blipFill rotWithShape="1">
            <a:blip r:embed="rId3"/>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66" name="Google Shape;66;p10"/>
          <p:cNvSpPr/>
          <p:nvPr/>
        </p:nvSpPr>
        <p:spPr>
          <a:xfrm rot="9029860">
            <a:off x="16771490" y="-1328421"/>
            <a:ext cx="3396406" cy="3365529"/>
          </a:xfrm>
          <a:custGeom>
            <a:avLst/>
            <a:gdLst/>
            <a:ahLst/>
            <a:cxnLst/>
            <a:rect l="l" t="t" r="r" b="b"/>
            <a:pathLst>
              <a:path w="3396406" h="3365529" extrusionOk="0">
                <a:moveTo>
                  <a:pt x="0" y="0"/>
                </a:moveTo>
                <a:lnTo>
                  <a:pt x="3396405" y="0"/>
                </a:lnTo>
                <a:lnTo>
                  <a:pt x="3396405" y="3365529"/>
                </a:lnTo>
                <a:lnTo>
                  <a:pt x="0" y="3365529"/>
                </a:lnTo>
                <a:lnTo>
                  <a:pt x="0" y="0"/>
                </a:lnTo>
                <a:close/>
              </a:path>
            </a:pathLst>
          </a:custGeom>
          <a:blipFill rotWithShape="1">
            <a:blip r:embed="rId4"/>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E5D2"/>
        </a:solidFill>
        <a:effectLst/>
      </p:bgPr>
    </p:bg>
    <p:spTree>
      <p:nvGrpSpPr>
        <p:cNvPr id="1" name="Shape 52"/>
        <p:cNvGrpSpPr/>
        <p:nvPr/>
      </p:nvGrpSpPr>
      <p:grpSpPr>
        <a:xfrm>
          <a:off x="0" y="0"/>
          <a:ext cx="0" cy="0"/>
          <a:chOff x="0" y="0"/>
          <a:chExt cx="0" cy="0"/>
        </a:xfrm>
      </p:grpSpPr>
      <p:sp>
        <p:nvSpPr>
          <p:cNvPr id="53" name="Google Shape;53;p10"/>
          <p:cNvSpPr/>
          <p:nvPr/>
        </p:nvSpPr>
        <p:spPr>
          <a:xfrm>
            <a:off x="12678322" y="8182444"/>
            <a:ext cx="7315200" cy="3575304"/>
          </a:xfrm>
          <a:custGeom>
            <a:avLst/>
            <a:gdLst/>
            <a:ahLst/>
            <a:cxnLst/>
            <a:rect l="l" t="t" r="r" b="b"/>
            <a:pathLst>
              <a:path w="7315200" h="3575304" extrusionOk="0">
                <a:moveTo>
                  <a:pt x="0" y="0"/>
                </a:moveTo>
                <a:lnTo>
                  <a:pt x="7315200" y="0"/>
                </a:lnTo>
                <a:lnTo>
                  <a:pt x="7315200" y="3575304"/>
                </a:lnTo>
                <a:lnTo>
                  <a:pt x="0" y="3575304"/>
                </a:lnTo>
                <a:lnTo>
                  <a:pt x="0" y="0"/>
                </a:lnTo>
                <a:close/>
              </a:path>
            </a:pathLst>
          </a:custGeom>
          <a:blipFill rotWithShape="1">
            <a:blip r:embed="rId1"/>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54" name="Google Shape;54;p10"/>
          <p:cNvSpPr/>
          <p:nvPr/>
        </p:nvSpPr>
        <p:spPr>
          <a:xfrm rot="-2293309">
            <a:off x="14991561" y="8099599"/>
            <a:ext cx="2688722" cy="3133044"/>
          </a:xfrm>
          <a:custGeom>
            <a:avLst/>
            <a:gdLst/>
            <a:ahLst/>
            <a:cxnLst/>
            <a:rect l="l" t="t" r="r" b="b"/>
            <a:pathLst>
              <a:path w="2688722" h="3133044" extrusionOk="0">
                <a:moveTo>
                  <a:pt x="0" y="0"/>
                </a:moveTo>
                <a:lnTo>
                  <a:pt x="2688722" y="0"/>
                </a:lnTo>
                <a:lnTo>
                  <a:pt x="2688722" y="3133044"/>
                </a:lnTo>
                <a:lnTo>
                  <a:pt x="0" y="3133044"/>
                </a:lnTo>
                <a:lnTo>
                  <a:pt x="0" y="0"/>
                </a:lnTo>
                <a:close/>
              </a:path>
            </a:pathLst>
          </a:custGeom>
          <a:blipFill rotWithShape="1">
            <a:blip r:embed="rId2"/>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56" name="Google Shape;56;p10"/>
          <p:cNvSpPr txBox="1"/>
          <p:nvPr/>
        </p:nvSpPr>
        <p:spPr>
          <a:xfrm>
            <a:off x="1166024" y="1887705"/>
            <a:ext cx="16523018" cy="997196"/>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en-US" sz="5400" dirty="0">
                <a:solidFill>
                  <a:srgbClr val="8B4235"/>
                </a:solidFill>
                <a:latin typeface="Abril Fatface" panose="02000503000000020003"/>
                <a:ea typeface="Abril Fatface" panose="02000503000000020003"/>
                <a:cs typeface="Abril Fatface" panose="02000503000000020003"/>
                <a:sym typeface="Abril Fatface" panose="02000503000000020003"/>
              </a:rPr>
              <a:t>INFLUENCE OF SOCIAL MEDIA ON SELF ESTEEM</a:t>
            </a:r>
            <a:endParaRPr sz="800" dirty="0"/>
          </a:p>
        </p:txBody>
      </p:sp>
      <p:sp>
        <p:nvSpPr>
          <p:cNvPr id="57" name="Google Shape;57;p10"/>
          <p:cNvSpPr txBox="1"/>
          <p:nvPr/>
        </p:nvSpPr>
        <p:spPr>
          <a:xfrm>
            <a:off x="1265138" y="3322263"/>
            <a:ext cx="15070784" cy="6094095"/>
          </a:xfrm>
          <a:prstGeom prst="rect">
            <a:avLst/>
          </a:prstGeom>
          <a:noFill/>
          <a:ln>
            <a:noFill/>
          </a:ln>
        </p:spPr>
        <p:txBody>
          <a:bodyPr spcFirstLastPara="1" wrap="square" lIns="0" tIns="0" rIns="0" bIns="0" anchor="t" anchorCtr="0">
            <a:spAutoFit/>
          </a:bodyPr>
          <a:lstStyle/>
          <a:p>
            <a:pPr marL="474980" marR="0" lvl="1" indent="-237490" algn="just" rtl="0">
              <a:lnSpc>
                <a:spcPct val="100000"/>
              </a:lnSpc>
              <a:spcBef>
                <a:spcPts val="0"/>
              </a:spcBef>
              <a:spcAft>
                <a:spcPts val="0"/>
              </a:spcAft>
              <a:buClr>
                <a:srgbClr val="000000"/>
              </a:buClr>
              <a:buSzPts val="2200"/>
              <a:buFont typeface="Arial" panose="020B0604020202020204"/>
              <a:buChar char="•"/>
            </a:pPr>
            <a:r>
              <a:rPr lang="en-US" sz="3600" b="0" i="0" u="none" strike="noStrike" cap="none" dirty="0">
                <a:solidFill>
                  <a:srgbClr val="000000"/>
                </a:solidFill>
                <a:latin typeface="Cairo"/>
                <a:ea typeface="Cairo"/>
                <a:cs typeface="Cairo"/>
                <a:sym typeface="Cairo"/>
              </a:rPr>
              <a:t>Research indicates a significant correlation between social media use and self-esteem issues. According to a study by </a:t>
            </a:r>
            <a:r>
              <a:rPr lang="en-US" sz="3600" b="0" i="0" u="none" strike="noStrike" cap="none" dirty="0" err="1">
                <a:solidFill>
                  <a:srgbClr val="000000"/>
                </a:solidFill>
                <a:latin typeface="Cairo"/>
                <a:ea typeface="Cairo"/>
                <a:cs typeface="Cairo"/>
                <a:sym typeface="Cairo"/>
              </a:rPr>
              <a:t>Bossard</a:t>
            </a:r>
            <a:r>
              <a:rPr lang="en-US" sz="3600" b="0" i="0" u="none" strike="noStrike" cap="none" dirty="0">
                <a:solidFill>
                  <a:srgbClr val="000000"/>
                </a:solidFill>
                <a:latin typeface="Cairo"/>
                <a:ea typeface="Cairo"/>
                <a:cs typeface="Cairo"/>
                <a:sym typeface="Cairo"/>
              </a:rPr>
              <a:t> (2020), exposure to idealized images and lifestyles on social media platforms can lead to increased body dissatisfaction and decreased self-esteem, particularly among adolescents and young adults. </a:t>
            </a:r>
            <a:endParaRPr lang="en-US" sz="3600" b="0" i="0" u="none" strike="noStrike" cap="none" dirty="0">
              <a:solidFill>
                <a:srgbClr val="000000"/>
              </a:solidFill>
              <a:latin typeface="Cairo"/>
              <a:ea typeface="Cairo"/>
              <a:cs typeface="Cairo"/>
              <a:sym typeface="Cairo"/>
            </a:endParaRPr>
          </a:p>
          <a:p>
            <a:pPr marL="474980" marR="0" lvl="1" indent="-237490" algn="just" rtl="0">
              <a:lnSpc>
                <a:spcPct val="100000"/>
              </a:lnSpc>
              <a:spcBef>
                <a:spcPts val="0"/>
              </a:spcBef>
              <a:spcAft>
                <a:spcPts val="0"/>
              </a:spcAft>
              <a:buClr>
                <a:srgbClr val="000000"/>
              </a:buClr>
              <a:buSzPts val="2200"/>
              <a:buFont typeface="Arial" panose="020B0604020202020204"/>
              <a:buChar char="•"/>
            </a:pPr>
            <a:endParaRPr lang="en-US" sz="3600" b="0" i="0" u="none" strike="noStrike" cap="none" dirty="0">
              <a:solidFill>
                <a:srgbClr val="000000"/>
              </a:solidFill>
              <a:latin typeface="Cairo"/>
              <a:ea typeface="Cairo"/>
              <a:cs typeface="Cairo"/>
              <a:sym typeface="Cairo"/>
            </a:endParaRPr>
          </a:p>
          <a:p>
            <a:pPr marL="474980" marR="0" lvl="1" indent="-237490" algn="just" rtl="0">
              <a:lnSpc>
                <a:spcPct val="100000"/>
              </a:lnSpc>
              <a:spcBef>
                <a:spcPts val="0"/>
              </a:spcBef>
              <a:spcAft>
                <a:spcPts val="0"/>
              </a:spcAft>
              <a:buClr>
                <a:srgbClr val="000000"/>
              </a:buClr>
              <a:buSzPts val="2200"/>
              <a:buFont typeface="Arial" panose="020B0604020202020204"/>
              <a:buChar char="•"/>
            </a:pPr>
            <a:r>
              <a:rPr lang="en-US" sz="3600" b="0" i="0" u="none" strike="noStrike" cap="none" dirty="0">
                <a:solidFill>
                  <a:srgbClr val="000000"/>
                </a:solidFill>
                <a:latin typeface="Cairo"/>
                <a:ea typeface="Cairo"/>
                <a:cs typeface="Cairo"/>
                <a:sym typeface="Cairo"/>
              </a:rPr>
              <a:t>Furthermore, a meta-analysis by Karim et al. (2020) found a consistent negative relationship between time spent on social media and self-esteem levels, suggesting that frequent comparison with others' highlight reels may contribute to feelings of inadequacy.</a:t>
            </a:r>
            <a:endParaRPr lang="en-US" sz="3600" b="0" i="0" u="none" strike="noStrike" cap="none" dirty="0">
              <a:solidFill>
                <a:srgbClr val="000000"/>
              </a:solidFill>
              <a:latin typeface="Cairo"/>
              <a:ea typeface="Cairo"/>
              <a:cs typeface="Cairo"/>
              <a:sym typeface="Cairo"/>
            </a:endParaRPr>
          </a:p>
          <a:p>
            <a:pPr marL="474980" marR="0" lvl="1" indent="-237490" algn="just" rtl="0">
              <a:lnSpc>
                <a:spcPct val="100000"/>
              </a:lnSpc>
              <a:spcBef>
                <a:spcPts val="0"/>
              </a:spcBef>
              <a:spcAft>
                <a:spcPts val="0"/>
              </a:spcAft>
              <a:buClr>
                <a:srgbClr val="000000"/>
              </a:buClr>
              <a:buSzPts val="2200"/>
              <a:buFont typeface="Arial" panose="020B0604020202020204"/>
              <a:buChar char="•"/>
            </a:pPr>
            <a:endParaRPr lang="en-US" sz="3600" b="0" i="0" u="none" strike="noStrike" cap="none" dirty="0">
              <a:solidFill>
                <a:srgbClr val="000000"/>
              </a:solidFill>
              <a:latin typeface="Cairo"/>
              <a:ea typeface="Cairo"/>
              <a:cs typeface="Cairo"/>
              <a:sym typeface="Cairo"/>
            </a:endParaRPr>
          </a:p>
        </p:txBody>
      </p:sp>
      <p:sp>
        <p:nvSpPr>
          <p:cNvPr id="62" name="Google Shape;62;p10"/>
          <p:cNvSpPr/>
          <p:nvPr/>
        </p:nvSpPr>
        <p:spPr>
          <a:xfrm rot="-9863055" flipH="1">
            <a:off x="-4969329" y="-2558143"/>
            <a:ext cx="7315200" cy="3575304"/>
          </a:xfrm>
          <a:custGeom>
            <a:avLst/>
            <a:gdLst/>
            <a:ahLst/>
            <a:cxnLst/>
            <a:rect l="l" t="t" r="r" b="b"/>
            <a:pathLst>
              <a:path w="7315200" h="3575304" extrusionOk="0">
                <a:moveTo>
                  <a:pt x="0" y="3575304"/>
                </a:moveTo>
                <a:lnTo>
                  <a:pt x="7315200" y="3575304"/>
                </a:lnTo>
                <a:lnTo>
                  <a:pt x="7315200" y="0"/>
                </a:lnTo>
                <a:lnTo>
                  <a:pt x="0" y="0"/>
                </a:lnTo>
                <a:lnTo>
                  <a:pt x="0" y="3575304"/>
                </a:lnTo>
                <a:close/>
              </a:path>
            </a:pathLst>
          </a:custGeom>
          <a:blipFill rotWithShape="1">
            <a:blip r:embed="rId1"/>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63" name="Google Shape;63;p10"/>
          <p:cNvSpPr/>
          <p:nvPr/>
        </p:nvSpPr>
        <p:spPr>
          <a:xfrm>
            <a:off x="-4969329" y="8499348"/>
            <a:ext cx="7315200" cy="3575304"/>
          </a:xfrm>
          <a:custGeom>
            <a:avLst/>
            <a:gdLst/>
            <a:ahLst/>
            <a:cxnLst/>
            <a:rect l="l" t="t" r="r" b="b"/>
            <a:pathLst>
              <a:path w="7315200" h="3575304" extrusionOk="0">
                <a:moveTo>
                  <a:pt x="0" y="0"/>
                </a:moveTo>
                <a:lnTo>
                  <a:pt x="7315200" y="0"/>
                </a:lnTo>
                <a:lnTo>
                  <a:pt x="7315200" y="3575304"/>
                </a:lnTo>
                <a:lnTo>
                  <a:pt x="0" y="3575304"/>
                </a:lnTo>
                <a:lnTo>
                  <a:pt x="0" y="0"/>
                </a:lnTo>
                <a:close/>
              </a:path>
            </a:pathLst>
          </a:custGeom>
          <a:blipFill rotWithShape="1">
            <a:blip r:embed="rId1"/>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64" name="Google Shape;64;p10"/>
          <p:cNvSpPr/>
          <p:nvPr/>
        </p:nvSpPr>
        <p:spPr>
          <a:xfrm rot="1740572">
            <a:off x="11776181" y="730435"/>
            <a:ext cx="602002" cy="596529"/>
          </a:xfrm>
          <a:custGeom>
            <a:avLst/>
            <a:gdLst/>
            <a:ahLst/>
            <a:cxnLst/>
            <a:rect l="l" t="t" r="r" b="b"/>
            <a:pathLst>
              <a:path w="602002" h="596529" extrusionOk="0">
                <a:moveTo>
                  <a:pt x="0" y="0"/>
                </a:moveTo>
                <a:lnTo>
                  <a:pt x="602002" y="0"/>
                </a:lnTo>
                <a:lnTo>
                  <a:pt x="602002" y="596530"/>
                </a:lnTo>
                <a:lnTo>
                  <a:pt x="0" y="596530"/>
                </a:lnTo>
                <a:lnTo>
                  <a:pt x="0" y="0"/>
                </a:lnTo>
                <a:close/>
              </a:path>
            </a:pathLst>
          </a:custGeom>
          <a:blipFill rotWithShape="1">
            <a:blip r:embed="rId3"/>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65" name="Google Shape;65;p10"/>
          <p:cNvSpPr/>
          <p:nvPr/>
        </p:nvSpPr>
        <p:spPr>
          <a:xfrm rot="9029860">
            <a:off x="3707205" y="9367856"/>
            <a:ext cx="602002" cy="596529"/>
          </a:xfrm>
          <a:custGeom>
            <a:avLst/>
            <a:gdLst/>
            <a:ahLst/>
            <a:cxnLst/>
            <a:rect l="l" t="t" r="r" b="b"/>
            <a:pathLst>
              <a:path w="602002" h="596529" extrusionOk="0">
                <a:moveTo>
                  <a:pt x="0" y="0"/>
                </a:moveTo>
                <a:lnTo>
                  <a:pt x="602001" y="0"/>
                </a:lnTo>
                <a:lnTo>
                  <a:pt x="602001" y="596529"/>
                </a:lnTo>
                <a:lnTo>
                  <a:pt x="0" y="596529"/>
                </a:lnTo>
                <a:lnTo>
                  <a:pt x="0" y="0"/>
                </a:lnTo>
                <a:close/>
              </a:path>
            </a:pathLst>
          </a:custGeom>
          <a:blipFill rotWithShape="1">
            <a:blip r:embed="rId3"/>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66" name="Google Shape;66;p10"/>
          <p:cNvSpPr/>
          <p:nvPr/>
        </p:nvSpPr>
        <p:spPr>
          <a:xfrm rot="9029860">
            <a:off x="16771490" y="-1328421"/>
            <a:ext cx="3396406" cy="3365529"/>
          </a:xfrm>
          <a:custGeom>
            <a:avLst/>
            <a:gdLst/>
            <a:ahLst/>
            <a:cxnLst/>
            <a:rect l="l" t="t" r="r" b="b"/>
            <a:pathLst>
              <a:path w="3396406" h="3365529" extrusionOk="0">
                <a:moveTo>
                  <a:pt x="0" y="0"/>
                </a:moveTo>
                <a:lnTo>
                  <a:pt x="3396405" y="0"/>
                </a:lnTo>
                <a:lnTo>
                  <a:pt x="3396405" y="3365529"/>
                </a:lnTo>
                <a:lnTo>
                  <a:pt x="0" y="3365529"/>
                </a:lnTo>
                <a:lnTo>
                  <a:pt x="0" y="0"/>
                </a:lnTo>
                <a:close/>
              </a:path>
            </a:pathLst>
          </a:custGeom>
          <a:blipFill rotWithShape="1">
            <a:blip r:embed="rId4"/>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E5D2"/>
        </a:solidFill>
        <a:effectLst/>
      </p:bgPr>
    </p:bg>
    <p:spTree>
      <p:nvGrpSpPr>
        <p:cNvPr id="1" name="Shape 52"/>
        <p:cNvGrpSpPr/>
        <p:nvPr/>
      </p:nvGrpSpPr>
      <p:grpSpPr>
        <a:xfrm>
          <a:off x="0" y="0"/>
          <a:ext cx="0" cy="0"/>
          <a:chOff x="0" y="0"/>
          <a:chExt cx="0" cy="0"/>
        </a:xfrm>
      </p:grpSpPr>
      <p:sp>
        <p:nvSpPr>
          <p:cNvPr id="53" name="Google Shape;53;p10"/>
          <p:cNvSpPr/>
          <p:nvPr/>
        </p:nvSpPr>
        <p:spPr>
          <a:xfrm>
            <a:off x="12678322" y="8182444"/>
            <a:ext cx="7315200" cy="3575304"/>
          </a:xfrm>
          <a:custGeom>
            <a:avLst/>
            <a:gdLst/>
            <a:ahLst/>
            <a:cxnLst/>
            <a:rect l="l" t="t" r="r" b="b"/>
            <a:pathLst>
              <a:path w="7315200" h="3575304" extrusionOk="0">
                <a:moveTo>
                  <a:pt x="0" y="0"/>
                </a:moveTo>
                <a:lnTo>
                  <a:pt x="7315200" y="0"/>
                </a:lnTo>
                <a:lnTo>
                  <a:pt x="7315200" y="3575304"/>
                </a:lnTo>
                <a:lnTo>
                  <a:pt x="0" y="3575304"/>
                </a:lnTo>
                <a:lnTo>
                  <a:pt x="0" y="0"/>
                </a:lnTo>
                <a:close/>
              </a:path>
            </a:pathLst>
          </a:custGeom>
          <a:blipFill rotWithShape="1">
            <a:blip r:embed="rId1"/>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54" name="Google Shape;54;p10"/>
          <p:cNvSpPr/>
          <p:nvPr/>
        </p:nvSpPr>
        <p:spPr>
          <a:xfrm rot="-2293309">
            <a:off x="14991561" y="8099599"/>
            <a:ext cx="2688722" cy="3133044"/>
          </a:xfrm>
          <a:custGeom>
            <a:avLst/>
            <a:gdLst/>
            <a:ahLst/>
            <a:cxnLst/>
            <a:rect l="l" t="t" r="r" b="b"/>
            <a:pathLst>
              <a:path w="2688722" h="3133044" extrusionOk="0">
                <a:moveTo>
                  <a:pt x="0" y="0"/>
                </a:moveTo>
                <a:lnTo>
                  <a:pt x="2688722" y="0"/>
                </a:lnTo>
                <a:lnTo>
                  <a:pt x="2688722" y="3133044"/>
                </a:lnTo>
                <a:lnTo>
                  <a:pt x="0" y="3133044"/>
                </a:lnTo>
                <a:lnTo>
                  <a:pt x="0" y="0"/>
                </a:lnTo>
                <a:close/>
              </a:path>
            </a:pathLst>
          </a:custGeom>
          <a:blipFill rotWithShape="1">
            <a:blip r:embed="rId2"/>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56" name="Google Shape;56;p10"/>
          <p:cNvSpPr txBox="1"/>
          <p:nvPr/>
        </p:nvSpPr>
        <p:spPr>
          <a:xfrm>
            <a:off x="1166024" y="1435585"/>
            <a:ext cx="16523018" cy="997196"/>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en-US" sz="5400" dirty="0">
                <a:solidFill>
                  <a:srgbClr val="8B4235"/>
                </a:solidFill>
                <a:latin typeface="Abril Fatface" panose="02000503000000020003"/>
                <a:ea typeface="Abril Fatface" panose="02000503000000020003"/>
                <a:cs typeface="Abril Fatface" panose="02000503000000020003"/>
                <a:sym typeface="Abril Fatface" panose="02000503000000020003"/>
              </a:rPr>
              <a:t>LINK BETWEEN SOCIAL MEDIA AND LONILINESS</a:t>
            </a:r>
            <a:endParaRPr sz="800" dirty="0"/>
          </a:p>
        </p:txBody>
      </p:sp>
      <p:sp>
        <p:nvSpPr>
          <p:cNvPr id="57" name="Google Shape;57;p10"/>
          <p:cNvSpPr txBox="1"/>
          <p:nvPr/>
        </p:nvSpPr>
        <p:spPr>
          <a:xfrm>
            <a:off x="1265138" y="2991428"/>
            <a:ext cx="15070784" cy="6647815"/>
          </a:xfrm>
          <a:prstGeom prst="rect">
            <a:avLst/>
          </a:prstGeom>
          <a:noFill/>
          <a:ln>
            <a:noFill/>
          </a:ln>
        </p:spPr>
        <p:txBody>
          <a:bodyPr spcFirstLastPara="1" wrap="square" lIns="0" tIns="0" rIns="0" bIns="0" anchor="t" anchorCtr="0">
            <a:spAutoFit/>
          </a:bodyPr>
          <a:lstStyle/>
          <a:p>
            <a:pPr marL="474980" marR="0" lvl="1" indent="-237490" algn="just" rtl="0">
              <a:lnSpc>
                <a:spcPct val="100000"/>
              </a:lnSpc>
              <a:spcBef>
                <a:spcPts val="0"/>
              </a:spcBef>
              <a:spcAft>
                <a:spcPts val="0"/>
              </a:spcAft>
              <a:buClr>
                <a:srgbClr val="000000"/>
              </a:buClr>
              <a:buSzPts val="2200"/>
              <a:buFont typeface="Arial" panose="020B0604020202020204"/>
              <a:buChar char="•"/>
            </a:pPr>
            <a:r>
              <a:rPr lang="en-US" sz="3600" b="0" i="0" u="none" strike="noStrike" cap="none" dirty="0">
                <a:solidFill>
                  <a:srgbClr val="000000"/>
                </a:solidFill>
                <a:latin typeface="Cairo"/>
                <a:ea typeface="Cairo"/>
                <a:cs typeface="Cairo"/>
                <a:sym typeface="Cairo"/>
              </a:rPr>
              <a:t>The advent of social media has transformed interpersonal connections, yet paradoxically, it has also been associated with increased feelings of loneliness and social isolation.</a:t>
            </a:r>
            <a:endParaRPr lang="en-US" sz="3600" b="0" i="0" u="none" strike="noStrike" cap="none" dirty="0">
              <a:solidFill>
                <a:srgbClr val="000000"/>
              </a:solidFill>
              <a:latin typeface="Cairo"/>
              <a:ea typeface="Cairo"/>
              <a:cs typeface="Cairo"/>
              <a:sym typeface="Cairo"/>
            </a:endParaRPr>
          </a:p>
          <a:p>
            <a:pPr marL="474980" marR="0" lvl="1" indent="-237490" algn="just" rtl="0">
              <a:lnSpc>
                <a:spcPct val="100000"/>
              </a:lnSpc>
              <a:spcBef>
                <a:spcPts val="0"/>
              </a:spcBef>
              <a:spcAft>
                <a:spcPts val="0"/>
              </a:spcAft>
              <a:buClr>
                <a:srgbClr val="000000"/>
              </a:buClr>
              <a:buSzPts val="2200"/>
              <a:buFont typeface="Arial" panose="020B0604020202020204"/>
              <a:buChar char="•"/>
            </a:pPr>
            <a:endParaRPr lang="en-US" sz="3600" b="0" i="0" u="none" strike="noStrike" cap="none" dirty="0">
              <a:solidFill>
                <a:srgbClr val="000000"/>
              </a:solidFill>
              <a:latin typeface="Cairo"/>
              <a:ea typeface="Cairo"/>
              <a:cs typeface="Cairo"/>
              <a:sym typeface="Cairo"/>
            </a:endParaRPr>
          </a:p>
          <a:p>
            <a:pPr marL="474980" marR="0" lvl="1" indent="-237490" algn="just" rtl="0">
              <a:lnSpc>
                <a:spcPct val="100000"/>
              </a:lnSpc>
              <a:spcBef>
                <a:spcPts val="0"/>
              </a:spcBef>
              <a:spcAft>
                <a:spcPts val="0"/>
              </a:spcAft>
              <a:buClr>
                <a:srgbClr val="000000"/>
              </a:buClr>
              <a:buSzPts val="2200"/>
              <a:buFont typeface="Arial" panose="020B0604020202020204"/>
              <a:buChar char="•"/>
            </a:pPr>
            <a:r>
              <a:rPr lang="en-US" sz="3600" b="0" i="0" u="none" strike="noStrike" cap="none" dirty="0">
                <a:solidFill>
                  <a:srgbClr val="000000"/>
                </a:solidFill>
                <a:latin typeface="Cairo"/>
                <a:ea typeface="Cairo"/>
                <a:cs typeface="Cairo"/>
                <a:sym typeface="Cairo"/>
              </a:rPr>
              <a:t>A longitudinal study by Khalaf (2023) revealed a bidirectional relationship between social media use and feelings of loneliness among young adults, suggesting that excessive engagement may exacerbate existing loneliness or lead to its onset.</a:t>
            </a:r>
            <a:endParaRPr lang="en-US" sz="3600" b="0" i="0" u="none" strike="noStrike" cap="none" dirty="0">
              <a:solidFill>
                <a:srgbClr val="000000"/>
              </a:solidFill>
              <a:latin typeface="Cairo"/>
              <a:ea typeface="Cairo"/>
              <a:cs typeface="Cairo"/>
              <a:sym typeface="Cairo"/>
            </a:endParaRPr>
          </a:p>
          <a:p>
            <a:pPr marL="474980" marR="0" lvl="1" indent="-237490" algn="just" rtl="0">
              <a:lnSpc>
                <a:spcPct val="100000"/>
              </a:lnSpc>
              <a:spcBef>
                <a:spcPts val="0"/>
              </a:spcBef>
              <a:spcAft>
                <a:spcPts val="0"/>
              </a:spcAft>
              <a:buClr>
                <a:srgbClr val="000000"/>
              </a:buClr>
              <a:buSzPts val="2200"/>
              <a:buFont typeface="Arial" panose="020B0604020202020204"/>
              <a:buChar char="•"/>
            </a:pPr>
            <a:endParaRPr lang="en-US" sz="3600" b="0" i="0" u="none" strike="noStrike" cap="none" dirty="0">
              <a:solidFill>
                <a:srgbClr val="000000"/>
              </a:solidFill>
              <a:latin typeface="Cairo"/>
              <a:ea typeface="Cairo"/>
              <a:cs typeface="Cairo"/>
              <a:sym typeface="Cairo"/>
            </a:endParaRPr>
          </a:p>
          <a:p>
            <a:pPr marL="474980" marR="0" lvl="1" indent="-237490" algn="just" rtl="0">
              <a:lnSpc>
                <a:spcPct val="100000"/>
              </a:lnSpc>
              <a:spcBef>
                <a:spcPts val="0"/>
              </a:spcBef>
              <a:spcAft>
                <a:spcPts val="0"/>
              </a:spcAft>
              <a:buClr>
                <a:srgbClr val="000000"/>
              </a:buClr>
              <a:buSzPts val="2200"/>
              <a:buFont typeface="Arial" panose="020B0604020202020204"/>
              <a:buChar char="•"/>
            </a:pPr>
            <a:r>
              <a:rPr lang="en-US" sz="3600" b="0" i="0" u="none" strike="noStrike" cap="none" dirty="0">
                <a:solidFill>
                  <a:srgbClr val="000000"/>
                </a:solidFill>
                <a:latin typeface="Cairo"/>
                <a:ea typeface="Cairo"/>
                <a:cs typeface="Cairo"/>
                <a:sym typeface="Cairo"/>
              </a:rPr>
              <a:t>Research by Viner et al. (2019) found that passive consumption of social media content, such as scrolling through news feeds without actively engaging, was particularly associated with feelings of loneliness.</a:t>
            </a:r>
            <a:endParaRPr lang="en-US" sz="3600" b="0" i="0" u="none" strike="noStrike" cap="none" dirty="0">
              <a:solidFill>
                <a:srgbClr val="000000"/>
              </a:solidFill>
              <a:latin typeface="Cairo"/>
              <a:ea typeface="Cairo"/>
              <a:cs typeface="Cairo"/>
              <a:sym typeface="Cairo"/>
            </a:endParaRPr>
          </a:p>
        </p:txBody>
      </p:sp>
      <p:sp>
        <p:nvSpPr>
          <p:cNvPr id="62" name="Google Shape;62;p10"/>
          <p:cNvSpPr/>
          <p:nvPr/>
        </p:nvSpPr>
        <p:spPr>
          <a:xfrm rot="-9863055" flipH="1">
            <a:off x="-4969329" y="-2558143"/>
            <a:ext cx="7315200" cy="3575304"/>
          </a:xfrm>
          <a:custGeom>
            <a:avLst/>
            <a:gdLst/>
            <a:ahLst/>
            <a:cxnLst/>
            <a:rect l="l" t="t" r="r" b="b"/>
            <a:pathLst>
              <a:path w="7315200" h="3575304" extrusionOk="0">
                <a:moveTo>
                  <a:pt x="0" y="3575304"/>
                </a:moveTo>
                <a:lnTo>
                  <a:pt x="7315200" y="3575304"/>
                </a:lnTo>
                <a:lnTo>
                  <a:pt x="7315200" y="0"/>
                </a:lnTo>
                <a:lnTo>
                  <a:pt x="0" y="0"/>
                </a:lnTo>
                <a:lnTo>
                  <a:pt x="0" y="3575304"/>
                </a:lnTo>
                <a:close/>
              </a:path>
            </a:pathLst>
          </a:custGeom>
          <a:blipFill rotWithShape="1">
            <a:blip r:embed="rId1"/>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63" name="Google Shape;63;p10"/>
          <p:cNvSpPr/>
          <p:nvPr/>
        </p:nvSpPr>
        <p:spPr>
          <a:xfrm>
            <a:off x="-4969329" y="8499348"/>
            <a:ext cx="7315200" cy="3575304"/>
          </a:xfrm>
          <a:custGeom>
            <a:avLst/>
            <a:gdLst/>
            <a:ahLst/>
            <a:cxnLst/>
            <a:rect l="l" t="t" r="r" b="b"/>
            <a:pathLst>
              <a:path w="7315200" h="3575304" extrusionOk="0">
                <a:moveTo>
                  <a:pt x="0" y="0"/>
                </a:moveTo>
                <a:lnTo>
                  <a:pt x="7315200" y="0"/>
                </a:lnTo>
                <a:lnTo>
                  <a:pt x="7315200" y="3575304"/>
                </a:lnTo>
                <a:lnTo>
                  <a:pt x="0" y="3575304"/>
                </a:lnTo>
                <a:lnTo>
                  <a:pt x="0" y="0"/>
                </a:lnTo>
                <a:close/>
              </a:path>
            </a:pathLst>
          </a:custGeom>
          <a:blipFill rotWithShape="1">
            <a:blip r:embed="rId1"/>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64" name="Google Shape;64;p10"/>
          <p:cNvSpPr/>
          <p:nvPr/>
        </p:nvSpPr>
        <p:spPr>
          <a:xfrm rot="1740572">
            <a:off x="11776181" y="730435"/>
            <a:ext cx="602002" cy="596529"/>
          </a:xfrm>
          <a:custGeom>
            <a:avLst/>
            <a:gdLst/>
            <a:ahLst/>
            <a:cxnLst/>
            <a:rect l="l" t="t" r="r" b="b"/>
            <a:pathLst>
              <a:path w="602002" h="596529" extrusionOk="0">
                <a:moveTo>
                  <a:pt x="0" y="0"/>
                </a:moveTo>
                <a:lnTo>
                  <a:pt x="602002" y="0"/>
                </a:lnTo>
                <a:lnTo>
                  <a:pt x="602002" y="596530"/>
                </a:lnTo>
                <a:lnTo>
                  <a:pt x="0" y="596530"/>
                </a:lnTo>
                <a:lnTo>
                  <a:pt x="0" y="0"/>
                </a:lnTo>
                <a:close/>
              </a:path>
            </a:pathLst>
          </a:custGeom>
          <a:blipFill rotWithShape="1">
            <a:blip r:embed="rId3"/>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65" name="Google Shape;65;p10"/>
          <p:cNvSpPr/>
          <p:nvPr/>
        </p:nvSpPr>
        <p:spPr>
          <a:xfrm rot="9029860">
            <a:off x="3707205" y="9367856"/>
            <a:ext cx="602002" cy="596529"/>
          </a:xfrm>
          <a:custGeom>
            <a:avLst/>
            <a:gdLst/>
            <a:ahLst/>
            <a:cxnLst/>
            <a:rect l="l" t="t" r="r" b="b"/>
            <a:pathLst>
              <a:path w="602002" h="596529" extrusionOk="0">
                <a:moveTo>
                  <a:pt x="0" y="0"/>
                </a:moveTo>
                <a:lnTo>
                  <a:pt x="602001" y="0"/>
                </a:lnTo>
                <a:lnTo>
                  <a:pt x="602001" y="596529"/>
                </a:lnTo>
                <a:lnTo>
                  <a:pt x="0" y="596529"/>
                </a:lnTo>
                <a:lnTo>
                  <a:pt x="0" y="0"/>
                </a:lnTo>
                <a:close/>
              </a:path>
            </a:pathLst>
          </a:custGeom>
          <a:blipFill rotWithShape="1">
            <a:blip r:embed="rId3"/>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66" name="Google Shape;66;p10"/>
          <p:cNvSpPr/>
          <p:nvPr/>
        </p:nvSpPr>
        <p:spPr>
          <a:xfrm rot="9029860">
            <a:off x="16771490" y="-1328421"/>
            <a:ext cx="3396406" cy="3365529"/>
          </a:xfrm>
          <a:custGeom>
            <a:avLst/>
            <a:gdLst/>
            <a:ahLst/>
            <a:cxnLst/>
            <a:rect l="l" t="t" r="r" b="b"/>
            <a:pathLst>
              <a:path w="3396406" h="3365529" extrusionOk="0">
                <a:moveTo>
                  <a:pt x="0" y="0"/>
                </a:moveTo>
                <a:lnTo>
                  <a:pt x="3396405" y="0"/>
                </a:lnTo>
                <a:lnTo>
                  <a:pt x="3396405" y="3365529"/>
                </a:lnTo>
                <a:lnTo>
                  <a:pt x="0" y="3365529"/>
                </a:lnTo>
                <a:lnTo>
                  <a:pt x="0" y="0"/>
                </a:lnTo>
                <a:close/>
              </a:path>
            </a:pathLst>
          </a:custGeom>
          <a:blipFill rotWithShape="1">
            <a:blip r:embed="rId4"/>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E5D2"/>
        </a:solidFill>
        <a:effectLst/>
      </p:bgPr>
    </p:bg>
    <p:spTree>
      <p:nvGrpSpPr>
        <p:cNvPr id="1" name="Shape 52"/>
        <p:cNvGrpSpPr/>
        <p:nvPr/>
      </p:nvGrpSpPr>
      <p:grpSpPr>
        <a:xfrm>
          <a:off x="0" y="0"/>
          <a:ext cx="0" cy="0"/>
          <a:chOff x="0" y="0"/>
          <a:chExt cx="0" cy="0"/>
        </a:xfrm>
      </p:grpSpPr>
      <p:sp>
        <p:nvSpPr>
          <p:cNvPr id="53" name="Google Shape;53;p10"/>
          <p:cNvSpPr/>
          <p:nvPr/>
        </p:nvSpPr>
        <p:spPr>
          <a:xfrm>
            <a:off x="12678322" y="8182444"/>
            <a:ext cx="7315200" cy="3575304"/>
          </a:xfrm>
          <a:custGeom>
            <a:avLst/>
            <a:gdLst/>
            <a:ahLst/>
            <a:cxnLst/>
            <a:rect l="l" t="t" r="r" b="b"/>
            <a:pathLst>
              <a:path w="7315200" h="3575304" extrusionOk="0">
                <a:moveTo>
                  <a:pt x="0" y="0"/>
                </a:moveTo>
                <a:lnTo>
                  <a:pt x="7315200" y="0"/>
                </a:lnTo>
                <a:lnTo>
                  <a:pt x="7315200" y="3575304"/>
                </a:lnTo>
                <a:lnTo>
                  <a:pt x="0" y="3575304"/>
                </a:lnTo>
                <a:lnTo>
                  <a:pt x="0" y="0"/>
                </a:lnTo>
                <a:close/>
              </a:path>
            </a:pathLst>
          </a:custGeom>
          <a:blipFill rotWithShape="1">
            <a:blip r:embed="rId1"/>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54" name="Google Shape;54;p10"/>
          <p:cNvSpPr/>
          <p:nvPr/>
        </p:nvSpPr>
        <p:spPr>
          <a:xfrm rot="-2293309">
            <a:off x="14991561" y="8099599"/>
            <a:ext cx="2688722" cy="3133044"/>
          </a:xfrm>
          <a:custGeom>
            <a:avLst/>
            <a:gdLst/>
            <a:ahLst/>
            <a:cxnLst/>
            <a:rect l="l" t="t" r="r" b="b"/>
            <a:pathLst>
              <a:path w="2688722" h="3133044" extrusionOk="0">
                <a:moveTo>
                  <a:pt x="0" y="0"/>
                </a:moveTo>
                <a:lnTo>
                  <a:pt x="2688722" y="0"/>
                </a:lnTo>
                <a:lnTo>
                  <a:pt x="2688722" y="3133044"/>
                </a:lnTo>
                <a:lnTo>
                  <a:pt x="0" y="3133044"/>
                </a:lnTo>
                <a:lnTo>
                  <a:pt x="0" y="0"/>
                </a:lnTo>
                <a:close/>
              </a:path>
            </a:pathLst>
          </a:custGeom>
          <a:blipFill rotWithShape="1">
            <a:blip r:embed="rId2"/>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56" name="Google Shape;56;p10"/>
          <p:cNvSpPr txBox="1"/>
          <p:nvPr/>
        </p:nvSpPr>
        <p:spPr>
          <a:xfrm>
            <a:off x="1265138" y="891506"/>
            <a:ext cx="16523018" cy="997196"/>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en-US" sz="5400" dirty="0">
                <a:solidFill>
                  <a:srgbClr val="8B4235"/>
                </a:solidFill>
                <a:latin typeface="Abril Fatface" panose="02000503000000020003"/>
                <a:ea typeface="Abril Fatface" panose="02000503000000020003"/>
                <a:cs typeface="Abril Fatface" panose="02000503000000020003"/>
                <a:sym typeface="Abril Fatface" panose="02000503000000020003"/>
              </a:rPr>
              <a:t>SOCIAL MEDIA AND ANXIETY</a:t>
            </a:r>
            <a:endParaRPr sz="800" dirty="0"/>
          </a:p>
        </p:txBody>
      </p:sp>
      <p:sp>
        <p:nvSpPr>
          <p:cNvPr id="57" name="Google Shape;57;p10"/>
          <p:cNvSpPr txBox="1"/>
          <p:nvPr/>
        </p:nvSpPr>
        <p:spPr>
          <a:xfrm>
            <a:off x="1034561" y="2573556"/>
            <a:ext cx="10232595" cy="6093976"/>
          </a:xfrm>
          <a:prstGeom prst="rect">
            <a:avLst/>
          </a:prstGeom>
          <a:noFill/>
          <a:ln>
            <a:noFill/>
          </a:ln>
        </p:spPr>
        <p:txBody>
          <a:bodyPr spcFirstLastPara="1" wrap="square" lIns="0" tIns="0" rIns="0" bIns="0" anchor="t" anchorCtr="0">
            <a:spAutoFit/>
          </a:bodyPr>
          <a:lstStyle/>
          <a:p>
            <a:pPr marL="474980" marR="0" lvl="1" indent="-237490" algn="just" rtl="0">
              <a:lnSpc>
                <a:spcPct val="100000"/>
              </a:lnSpc>
              <a:spcBef>
                <a:spcPts val="0"/>
              </a:spcBef>
              <a:spcAft>
                <a:spcPts val="0"/>
              </a:spcAft>
              <a:buClr>
                <a:srgbClr val="000000"/>
              </a:buClr>
              <a:buSzPts val="2200"/>
              <a:buFont typeface="Arial" panose="020B0604020202020204"/>
              <a:buChar char="•"/>
            </a:pPr>
            <a:r>
              <a:rPr lang="en-US" sz="3600" b="0" i="0" u="none" strike="noStrike" cap="none" dirty="0">
                <a:solidFill>
                  <a:srgbClr val="000000"/>
                </a:solidFill>
                <a:latin typeface="Cairo"/>
                <a:ea typeface="Cairo"/>
                <a:cs typeface="Cairo"/>
                <a:sym typeface="Cairo"/>
              </a:rPr>
              <a:t>The constant connectivity of social media has been linked to heightened levels of anxiety among users.</a:t>
            </a:r>
            <a:endParaRPr lang="en-US" sz="3600" b="0" i="0" u="none" strike="noStrike" cap="none" dirty="0">
              <a:solidFill>
                <a:srgbClr val="000000"/>
              </a:solidFill>
              <a:latin typeface="Cairo"/>
              <a:ea typeface="Cairo"/>
              <a:cs typeface="Cairo"/>
              <a:sym typeface="Cairo"/>
            </a:endParaRPr>
          </a:p>
          <a:p>
            <a:pPr marL="474980" marR="0" lvl="1" indent="-237490" algn="just" rtl="0">
              <a:lnSpc>
                <a:spcPct val="100000"/>
              </a:lnSpc>
              <a:spcBef>
                <a:spcPts val="0"/>
              </a:spcBef>
              <a:spcAft>
                <a:spcPts val="0"/>
              </a:spcAft>
              <a:buClr>
                <a:srgbClr val="000000"/>
              </a:buClr>
              <a:buSzPts val="2200"/>
              <a:buFont typeface="Arial" panose="020B0604020202020204"/>
              <a:buChar char="•"/>
            </a:pPr>
            <a:r>
              <a:rPr lang="en-US" sz="3600" b="0" i="0" u="none" strike="noStrike" cap="none" dirty="0">
                <a:solidFill>
                  <a:srgbClr val="000000"/>
                </a:solidFill>
                <a:latin typeface="Cairo"/>
                <a:ea typeface="Cairo"/>
                <a:cs typeface="Cairo"/>
                <a:sym typeface="Cairo"/>
              </a:rPr>
              <a:t>Strickland (2014) study demonstrated that individuals who frequently checked their social media accounts experienced greater anxiety and stress compared to less frequent users.</a:t>
            </a:r>
            <a:endParaRPr lang="en-US" sz="3600" b="0" i="0" u="none" strike="noStrike" cap="none" dirty="0">
              <a:solidFill>
                <a:srgbClr val="000000"/>
              </a:solidFill>
              <a:latin typeface="Cairo"/>
              <a:ea typeface="Cairo"/>
              <a:cs typeface="Cairo"/>
              <a:sym typeface="Cairo"/>
            </a:endParaRPr>
          </a:p>
          <a:p>
            <a:pPr marL="474980" marR="0" lvl="1" indent="-237490" algn="just" rtl="0">
              <a:lnSpc>
                <a:spcPct val="100000"/>
              </a:lnSpc>
              <a:spcBef>
                <a:spcPts val="0"/>
              </a:spcBef>
              <a:spcAft>
                <a:spcPts val="0"/>
              </a:spcAft>
              <a:buClr>
                <a:srgbClr val="000000"/>
              </a:buClr>
              <a:buSzPts val="2200"/>
              <a:buFont typeface="Arial" panose="020B0604020202020204"/>
              <a:buChar char="•"/>
            </a:pPr>
            <a:r>
              <a:rPr lang="en-US" sz="3600" b="0" i="0" u="none" strike="noStrike" cap="none" dirty="0">
                <a:solidFill>
                  <a:srgbClr val="000000"/>
                </a:solidFill>
                <a:latin typeface="Cairo"/>
                <a:ea typeface="Cairo"/>
                <a:cs typeface="Cairo"/>
                <a:sym typeface="Cairo"/>
              </a:rPr>
              <a:t>Additionally, the fear of missing out (FOMO) prevalent in social media culture has been identified as a significant predictor of anxiety and depressive symptoms (</a:t>
            </a:r>
            <a:r>
              <a:rPr lang="en-US" sz="3600" b="0" i="0" u="none" strike="noStrike" cap="none" dirty="0" err="1">
                <a:solidFill>
                  <a:srgbClr val="000000"/>
                </a:solidFill>
                <a:latin typeface="Cairo"/>
                <a:ea typeface="Cairo"/>
                <a:cs typeface="Cairo"/>
                <a:sym typeface="Cairo"/>
              </a:rPr>
              <a:t>Zsila</a:t>
            </a:r>
            <a:r>
              <a:rPr lang="en-US" sz="3600" b="0" i="0" u="none" strike="noStrike" cap="none" dirty="0">
                <a:solidFill>
                  <a:srgbClr val="000000"/>
                </a:solidFill>
                <a:latin typeface="Cairo"/>
                <a:ea typeface="Cairo"/>
                <a:cs typeface="Cairo"/>
                <a:sym typeface="Cairo"/>
              </a:rPr>
              <a:t> &amp; Reyes, 2023).</a:t>
            </a:r>
            <a:endParaRPr lang="en-US" sz="3600" b="0" i="0" u="none" strike="noStrike" cap="none" dirty="0">
              <a:solidFill>
                <a:srgbClr val="000000"/>
              </a:solidFill>
              <a:latin typeface="Cairo"/>
              <a:ea typeface="Cairo"/>
              <a:cs typeface="Cairo"/>
              <a:sym typeface="Cairo"/>
            </a:endParaRPr>
          </a:p>
        </p:txBody>
      </p:sp>
      <p:sp>
        <p:nvSpPr>
          <p:cNvPr id="62" name="Google Shape;62;p10"/>
          <p:cNvSpPr/>
          <p:nvPr/>
        </p:nvSpPr>
        <p:spPr>
          <a:xfrm rot="-9863055" flipH="1">
            <a:off x="-4969329" y="-2558143"/>
            <a:ext cx="7315200" cy="3575304"/>
          </a:xfrm>
          <a:custGeom>
            <a:avLst/>
            <a:gdLst/>
            <a:ahLst/>
            <a:cxnLst/>
            <a:rect l="l" t="t" r="r" b="b"/>
            <a:pathLst>
              <a:path w="7315200" h="3575304" extrusionOk="0">
                <a:moveTo>
                  <a:pt x="0" y="3575304"/>
                </a:moveTo>
                <a:lnTo>
                  <a:pt x="7315200" y="3575304"/>
                </a:lnTo>
                <a:lnTo>
                  <a:pt x="7315200" y="0"/>
                </a:lnTo>
                <a:lnTo>
                  <a:pt x="0" y="0"/>
                </a:lnTo>
                <a:lnTo>
                  <a:pt x="0" y="3575304"/>
                </a:lnTo>
                <a:close/>
              </a:path>
            </a:pathLst>
          </a:custGeom>
          <a:blipFill rotWithShape="1">
            <a:blip r:embed="rId1"/>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63" name="Google Shape;63;p10"/>
          <p:cNvSpPr/>
          <p:nvPr/>
        </p:nvSpPr>
        <p:spPr>
          <a:xfrm>
            <a:off x="-4969329" y="8499348"/>
            <a:ext cx="7315200" cy="3575304"/>
          </a:xfrm>
          <a:custGeom>
            <a:avLst/>
            <a:gdLst/>
            <a:ahLst/>
            <a:cxnLst/>
            <a:rect l="l" t="t" r="r" b="b"/>
            <a:pathLst>
              <a:path w="7315200" h="3575304" extrusionOk="0">
                <a:moveTo>
                  <a:pt x="0" y="0"/>
                </a:moveTo>
                <a:lnTo>
                  <a:pt x="7315200" y="0"/>
                </a:lnTo>
                <a:lnTo>
                  <a:pt x="7315200" y="3575304"/>
                </a:lnTo>
                <a:lnTo>
                  <a:pt x="0" y="3575304"/>
                </a:lnTo>
                <a:lnTo>
                  <a:pt x="0" y="0"/>
                </a:lnTo>
                <a:close/>
              </a:path>
            </a:pathLst>
          </a:custGeom>
          <a:blipFill rotWithShape="1">
            <a:blip r:embed="rId1"/>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64" name="Google Shape;64;p10"/>
          <p:cNvSpPr/>
          <p:nvPr/>
        </p:nvSpPr>
        <p:spPr>
          <a:xfrm rot="1740572">
            <a:off x="11776181" y="730435"/>
            <a:ext cx="602002" cy="596529"/>
          </a:xfrm>
          <a:custGeom>
            <a:avLst/>
            <a:gdLst/>
            <a:ahLst/>
            <a:cxnLst/>
            <a:rect l="l" t="t" r="r" b="b"/>
            <a:pathLst>
              <a:path w="602002" h="596529" extrusionOk="0">
                <a:moveTo>
                  <a:pt x="0" y="0"/>
                </a:moveTo>
                <a:lnTo>
                  <a:pt x="602002" y="0"/>
                </a:lnTo>
                <a:lnTo>
                  <a:pt x="602002" y="596530"/>
                </a:lnTo>
                <a:lnTo>
                  <a:pt x="0" y="596530"/>
                </a:lnTo>
                <a:lnTo>
                  <a:pt x="0" y="0"/>
                </a:lnTo>
                <a:close/>
              </a:path>
            </a:pathLst>
          </a:custGeom>
          <a:blipFill rotWithShape="1">
            <a:blip r:embed="rId3"/>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65" name="Google Shape;65;p10"/>
          <p:cNvSpPr/>
          <p:nvPr/>
        </p:nvSpPr>
        <p:spPr>
          <a:xfrm rot="9029860">
            <a:off x="3707205" y="9367856"/>
            <a:ext cx="602002" cy="596529"/>
          </a:xfrm>
          <a:custGeom>
            <a:avLst/>
            <a:gdLst/>
            <a:ahLst/>
            <a:cxnLst/>
            <a:rect l="l" t="t" r="r" b="b"/>
            <a:pathLst>
              <a:path w="602002" h="596529" extrusionOk="0">
                <a:moveTo>
                  <a:pt x="0" y="0"/>
                </a:moveTo>
                <a:lnTo>
                  <a:pt x="602001" y="0"/>
                </a:lnTo>
                <a:lnTo>
                  <a:pt x="602001" y="596529"/>
                </a:lnTo>
                <a:lnTo>
                  <a:pt x="0" y="596529"/>
                </a:lnTo>
                <a:lnTo>
                  <a:pt x="0" y="0"/>
                </a:lnTo>
                <a:close/>
              </a:path>
            </a:pathLst>
          </a:custGeom>
          <a:blipFill rotWithShape="1">
            <a:blip r:embed="rId3"/>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66" name="Google Shape;66;p10"/>
          <p:cNvSpPr/>
          <p:nvPr/>
        </p:nvSpPr>
        <p:spPr>
          <a:xfrm rot="9029860">
            <a:off x="16771490" y="-1328421"/>
            <a:ext cx="3396406" cy="3365529"/>
          </a:xfrm>
          <a:custGeom>
            <a:avLst/>
            <a:gdLst/>
            <a:ahLst/>
            <a:cxnLst/>
            <a:rect l="l" t="t" r="r" b="b"/>
            <a:pathLst>
              <a:path w="3396406" h="3365529" extrusionOk="0">
                <a:moveTo>
                  <a:pt x="0" y="0"/>
                </a:moveTo>
                <a:lnTo>
                  <a:pt x="3396405" y="0"/>
                </a:lnTo>
                <a:lnTo>
                  <a:pt x="3396405" y="3365529"/>
                </a:lnTo>
                <a:lnTo>
                  <a:pt x="0" y="3365529"/>
                </a:lnTo>
                <a:lnTo>
                  <a:pt x="0" y="0"/>
                </a:lnTo>
                <a:close/>
              </a:path>
            </a:pathLst>
          </a:custGeom>
          <a:blipFill rotWithShape="1">
            <a:blip r:embed="rId4"/>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pic>
        <p:nvPicPr>
          <p:cNvPr id="3" name="Google Shape;315;p22"/>
          <p:cNvPicPr preferRelativeResize="0"/>
          <p:nvPr/>
        </p:nvPicPr>
        <p:blipFill>
          <a:blip r:embed="rId5"/>
          <a:stretch>
            <a:fillRect/>
          </a:stretch>
        </p:blipFill>
        <p:spPr>
          <a:xfrm>
            <a:off x="12062481" y="2014299"/>
            <a:ext cx="6202876" cy="6514158"/>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E5D2"/>
        </a:solidFill>
        <a:effectLst/>
      </p:bgPr>
    </p:bg>
    <p:spTree>
      <p:nvGrpSpPr>
        <p:cNvPr id="1" name="Shape 52"/>
        <p:cNvGrpSpPr/>
        <p:nvPr/>
      </p:nvGrpSpPr>
      <p:grpSpPr>
        <a:xfrm>
          <a:off x="0" y="0"/>
          <a:ext cx="0" cy="0"/>
          <a:chOff x="0" y="0"/>
          <a:chExt cx="0" cy="0"/>
        </a:xfrm>
      </p:grpSpPr>
      <p:sp>
        <p:nvSpPr>
          <p:cNvPr id="53" name="Google Shape;53;p10"/>
          <p:cNvSpPr/>
          <p:nvPr/>
        </p:nvSpPr>
        <p:spPr>
          <a:xfrm>
            <a:off x="12678322" y="8182444"/>
            <a:ext cx="7315200" cy="3575304"/>
          </a:xfrm>
          <a:custGeom>
            <a:avLst/>
            <a:gdLst/>
            <a:ahLst/>
            <a:cxnLst/>
            <a:rect l="l" t="t" r="r" b="b"/>
            <a:pathLst>
              <a:path w="7315200" h="3575304" extrusionOk="0">
                <a:moveTo>
                  <a:pt x="0" y="0"/>
                </a:moveTo>
                <a:lnTo>
                  <a:pt x="7315200" y="0"/>
                </a:lnTo>
                <a:lnTo>
                  <a:pt x="7315200" y="3575304"/>
                </a:lnTo>
                <a:lnTo>
                  <a:pt x="0" y="3575304"/>
                </a:lnTo>
                <a:lnTo>
                  <a:pt x="0" y="0"/>
                </a:lnTo>
                <a:close/>
              </a:path>
            </a:pathLst>
          </a:custGeom>
          <a:blipFill rotWithShape="1">
            <a:blip r:embed="rId1"/>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54" name="Google Shape;54;p10"/>
          <p:cNvSpPr/>
          <p:nvPr/>
        </p:nvSpPr>
        <p:spPr>
          <a:xfrm rot="-2293309">
            <a:off x="14991561" y="8099599"/>
            <a:ext cx="2688722" cy="3133044"/>
          </a:xfrm>
          <a:custGeom>
            <a:avLst/>
            <a:gdLst/>
            <a:ahLst/>
            <a:cxnLst/>
            <a:rect l="l" t="t" r="r" b="b"/>
            <a:pathLst>
              <a:path w="2688722" h="3133044" extrusionOk="0">
                <a:moveTo>
                  <a:pt x="0" y="0"/>
                </a:moveTo>
                <a:lnTo>
                  <a:pt x="2688722" y="0"/>
                </a:lnTo>
                <a:lnTo>
                  <a:pt x="2688722" y="3133044"/>
                </a:lnTo>
                <a:lnTo>
                  <a:pt x="0" y="3133044"/>
                </a:lnTo>
                <a:lnTo>
                  <a:pt x="0" y="0"/>
                </a:lnTo>
                <a:close/>
              </a:path>
            </a:pathLst>
          </a:custGeom>
          <a:blipFill rotWithShape="1">
            <a:blip r:embed="rId2"/>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56" name="Google Shape;56;p10"/>
          <p:cNvSpPr txBox="1"/>
          <p:nvPr/>
        </p:nvSpPr>
        <p:spPr>
          <a:xfrm>
            <a:off x="882491" y="767041"/>
            <a:ext cx="16523018" cy="997196"/>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en-US" sz="5400" dirty="0">
                <a:solidFill>
                  <a:srgbClr val="8B4235"/>
                </a:solidFill>
                <a:latin typeface="Abril Fatface" panose="02000503000000020003"/>
                <a:ea typeface="Abril Fatface" panose="02000503000000020003"/>
                <a:cs typeface="Abril Fatface" panose="02000503000000020003"/>
                <a:sym typeface="Abril Fatface" panose="02000503000000020003"/>
              </a:rPr>
              <a:t>Social Media, Depression, and Mood Regulation</a:t>
            </a:r>
            <a:endParaRPr lang="en-US" sz="5400" dirty="0">
              <a:solidFill>
                <a:srgbClr val="8B4235"/>
              </a:solidFill>
              <a:latin typeface="Abril Fatface" panose="02000503000000020003"/>
              <a:ea typeface="Abril Fatface" panose="02000503000000020003"/>
              <a:cs typeface="Abril Fatface" panose="02000503000000020003"/>
              <a:sym typeface="Abril Fatface" panose="02000503000000020003"/>
            </a:endParaRPr>
          </a:p>
        </p:txBody>
      </p:sp>
      <p:sp>
        <p:nvSpPr>
          <p:cNvPr id="57" name="Google Shape;57;p10"/>
          <p:cNvSpPr txBox="1"/>
          <p:nvPr/>
        </p:nvSpPr>
        <p:spPr>
          <a:xfrm>
            <a:off x="480713" y="1945394"/>
            <a:ext cx="11800906" cy="7755969"/>
          </a:xfrm>
          <a:prstGeom prst="rect">
            <a:avLst/>
          </a:prstGeom>
          <a:noFill/>
          <a:ln>
            <a:noFill/>
          </a:ln>
        </p:spPr>
        <p:txBody>
          <a:bodyPr spcFirstLastPara="1" wrap="square" lIns="0" tIns="0" rIns="0" bIns="0" anchor="t" anchorCtr="0">
            <a:spAutoFit/>
          </a:bodyPr>
          <a:lstStyle/>
          <a:p>
            <a:pPr marL="474980" marR="0" lvl="1" indent="-237490" algn="just" rtl="0">
              <a:lnSpc>
                <a:spcPct val="100000"/>
              </a:lnSpc>
              <a:spcBef>
                <a:spcPts val="0"/>
              </a:spcBef>
              <a:spcAft>
                <a:spcPts val="0"/>
              </a:spcAft>
              <a:buClr>
                <a:srgbClr val="000000"/>
              </a:buClr>
              <a:buSzPts val="2200"/>
              <a:buFont typeface="Arial" panose="020B0604020202020204"/>
              <a:buChar char="•"/>
            </a:pPr>
            <a:r>
              <a:rPr lang="en-US" sz="3600" b="0" i="0" u="none" strike="noStrike" cap="none" dirty="0">
                <a:solidFill>
                  <a:srgbClr val="000000"/>
                </a:solidFill>
                <a:latin typeface="Cairo"/>
                <a:ea typeface="Cairo"/>
                <a:cs typeface="Cairo"/>
                <a:sym typeface="Cairo"/>
              </a:rPr>
              <a:t>Research suggests a complex interplay between social media use and depressive symptoms.</a:t>
            </a:r>
            <a:endParaRPr lang="en-US" sz="3600" b="0" i="0" u="none" strike="noStrike" cap="none" dirty="0">
              <a:solidFill>
                <a:srgbClr val="000000"/>
              </a:solidFill>
              <a:latin typeface="Cairo"/>
              <a:ea typeface="Cairo"/>
              <a:cs typeface="Cairo"/>
              <a:sym typeface="Cairo"/>
            </a:endParaRPr>
          </a:p>
          <a:p>
            <a:pPr marL="474980" marR="0" lvl="1" indent="-237490" algn="just" rtl="0">
              <a:lnSpc>
                <a:spcPct val="100000"/>
              </a:lnSpc>
              <a:spcBef>
                <a:spcPts val="0"/>
              </a:spcBef>
              <a:spcAft>
                <a:spcPts val="0"/>
              </a:spcAft>
              <a:buClr>
                <a:srgbClr val="000000"/>
              </a:buClr>
              <a:buSzPts val="2200"/>
              <a:buFont typeface="Arial" panose="020B0604020202020204"/>
              <a:buChar char="•"/>
            </a:pPr>
            <a:r>
              <a:rPr lang="en-US" sz="3600" b="0" i="0" u="none" strike="noStrike" cap="none" dirty="0">
                <a:solidFill>
                  <a:srgbClr val="000000"/>
                </a:solidFill>
                <a:latin typeface="Cairo"/>
                <a:ea typeface="Cairo"/>
                <a:cs typeface="Cairo"/>
                <a:sym typeface="Cairo"/>
              </a:rPr>
              <a:t>A systematic review by Koehler and </a:t>
            </a:r>
            <a:r>
              <a:rPr lang="en-US" sz="3600" b="0" i="0" u="none" strike="noStrike" cap="none" dirty="0" err="1">
                <a:solidFill>
                  <a:srgbClr val="000000"/>
                </a:solidFill>
                <a:latin typeface="Cairo"/>
                <a:ea typeface="Cairo"/>
                <a:cs typeface="Cairo"/>
                <a:sym typeface="Cairo"/>
              </a:rPr>
              <a:t>Parrell</a:t>
            </a:r>
            <a:r>
              <a:rPr lang="en-US" sz="3600" b="0" i="0" u="none" strike="noStrike" cap="none" dirty="0">
                <a:solidFill>
                  <a:srgbClr val="000000"/>
                </a:solidFill>
                <a:latin typeface="Cairo"/>
                <a:ea typeface="Cairo"/>
                <a:cs typeface="Cairo"/>
                <a:sym typeface="Cairo"/>
              </a:rPr>
              <a:t> (2020) revealed a significant increase in depressive symptoms among adolescents and young adults coinciding with the rise of social media use.</a:t>
            </a:r>
            <a:endParaRPr lang="en-US" sz="3600" b="0" i="0" u="none" strike="noStrike" cap="none" dirty="0">
              <a:solidFill>
                <a:srgbClr val="000000"/>
              </a:solidFill>
              <a:latin typeface="Cairo"/>
              <a:ea typeface="Cairo"/>
              <a:cs typeface="Cairo"/>
              <a:sym typeface="Cairo"/>
            </a:endParaRPr>
          </a:p>
          <a:p>
            <a:pPr marL="474980" marR="0" lvl="1" indent="-237490" algn="just" rtl="0">
              <a:lnSpc>
                <a:spcPct val="100000"/>
              </a:lnSpc>
              <a:spcBef>
                <a:spcPts val="0"/>
              </a:spcBef>
              <a:spcAft>
                <a:spcPts val="0"/>
              </a:spcAft>
              <a:buClr>
                <a:srgbClr val="000000"/>
              </a:buClr>
              <a:buSzPts val="2200"/>
              <a:buFont typeface="Arial" panose="020B0604020202020204"/>
              <a:buChar char="•"/>
            </a:pPr>
            <a:r>
              <a:rPr lang="en-US" sz="3600" b="0" i="0" u="none" strike="noStrike" cap="none" dirty="0">
                <a:solidFill>
                  <a:srgbClr val="000000"/>
                </a:solidFill>
                <a:latin typeface="Cairo"/>
                <a:ea typeface="Cairo"/>
                <a:cs typeface="Cairo"/>
                <a:sym typeface="Cairo"/>
              </a:rPr>
              <a:t>Furthermore, exposure to curated and idealized representations of others' lives on social media platforms may contribute to feelings of inadequacy and depression (Karim et al., 2020).</a:t>
            </a:r>
            <a:endParaRPr lang="en-US" sz="3600" b="0" i="0" u="none" strike="noStrike" cap="none" dirty="0">
              <a:solidFill>
                <a:srgbClr val="000000"/>
              </a:solidFill>
              <a:latin typeface="Cairo"/>
              <a:ea typeface="Cairo"/>
              <a:cs typeface="Cairo"/>
              <a:sym typeface="Cairo"/>
            </a:endParaRPr>
          </a:p>
          <a:p>
            <a:pPr marL="474980" marR="0" lvl="1" indent="-237490" algn="just" rtl="0">
              <a:lnSpc>
                <a:spcPct val="100000"/>
              </a:lnSpc>
              <a:spcBef>
                <a:spcPts val="0"/>
              </a:spcBef>
              <a:spcAft>
                <a:spcPts val="0"/>
              </a:spcAft>
              <a:buClr>
                <a:srgbClr val="000000"/>
              </a:buClr>
              <a:buSzPts val="2200"/>
              <a:buFont typeface="Arial" panose="020B0604020202020204"/>
              <a:buChar char="•"/>
            </a:pPr>
            <a:r>
              <a:rPr lang="en-US" sz="3600" b="0" i="0" u="none" strike="noStrike" cap="none" dirty="0">
                <a:solidFill>
                  <a:srgbClr val="000000"/>
                </a:solidFill>
                <a:latin typeface="Cairo"/>
                <a:ea typeface="Cairo"/>
                <a:cs typeface="Cairo"/>
                <a:sym typeface="Cairo"/>
              </a:rPr>
              <a:t>However, social media also serves as a tool for mood regulation, with individuals utilizing platforms for emotional expression and seeking social support during times of distress (</a:t>
            </a:r>
            <a:r>
              <a:rPr lang="en-US" sz="3600" b="0" i="0" u="none" strike="noStrike" cap="none" dirty="0" err="1">
                <a:solidFill>
                  <a:srgbClr val="000000"/>
                </a:solidFill>
                <a:latin typeface="Cairo"/>
                <a:ea typeface="Cairo"/>
                <a:cs typeface="Cairo"/>
                <a:sym typeface="Cairo"/>
              </a:rPr>
              <a:t>Pantic</a:t>
            </a:r>
            <a:r>
              <a:rPr lang="en-US" sz="3600" b="0" i="0" u="none" strike="noStrike" cap="none" dirty="0">
                <a:solidFill>
                  <a:srgbClr val="000000"/>
                </a:solidFill>
                <a:latin typeface="Cairo"/>
                <a:ea typeface="Cairo"/>
                <a:cs typeface="Cairo"/>
                <a:sym typeface="Cairo"/>
              </a:rPr>
              <a:t>, 2014).</a:t>
            </a:r>
            <a:endParaRPr lang="en-US" sz="3600" b="0" i="0" u="none" strike="noStrike" cap="none" dirty="0">
              <a:solidFill>
                <a:srgbClr val="000000"/>
              </a:solidFill>
              <a:latin typeface="Cairo"/>
              <a:ea typeface="Cairo"/>
              <a:cs typeface="Cairo"/>
              <a:sym typeface="Cairo"/>
            </a:endParaRPr>
          </a:p>
        </p:txBody>
      </p:sp>
      <p:sp>
        <p:nvSpPr>
          <p:cNvPr id="62" name="Google Shape;62;p10"/>
          <p:cNvSpPr/>
          <p:nvPr/>
        </p:nvSpPr>
        <p:spPr>
          <a:xfrm rot="-9863055" flipH="1">
            <a:off x="-4969329" y="-2558143"/>
            <a:ext cx="7315200" cy="3575304"/>
          </a:xfrm>
          <a:custGeom>
            <a:avLst/>
            <a:gdLst/>
            <a:ahLst/>
            <a:cxnLst/>
            <a:rect l="l" t="t" r="r" b="b"/>
            <a:pathLst>
              <a:path w="7315200" h="3575304" extrusionOk="0">
                <a:moveTo>
                  <a:pt x="0" y="3575304"/>
                </a:moveTo>
                <a:lnTo>
                  <a:pt x="7315200" y="3575304"/>
                </a:lnTo>
                <a:lnTo>
                  <a:pt x="7315200" y="0"/>
                </a:lnTo>
                <a:lnTo>
                  <a:pt x="0" y="0"/>
                </a:lnTo>
                <a:lnTo>
                  <a:pt x="0" y="3575304"/>
                </a:lnTo>
                <a:close/>
              </a:path>
            </a:pathLst>
          </a:custGeom>
          <a:blipFill rotWithShape="1">
            <a:blip r:embed="rId1"/>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66" name="Google Shape;66;p10"/>
          <p:cNvSpPr/>
          <p:nvPr/>
        </p:nvSpPr>
        <p:spPr>
          <a:xfrm rot="9029860">
            <a:off x="16771490" y="-1328421"/>
            <a:ext cx="3396406" cy="3365529"/>
          </a:xfrm>
          <a:custGeom>
            <a:avLst/>
            <a:gdLst/>
            <a:ahLst/>
            <a:cxnLst/>
            <a:rect l="l" t="t" r="r" b="b"/>
            <a:pathLst>
              <a:path w="3396406" h="3365529" extrusionOk="0">
                <a:moveTo>
                  <a:pt x="0" y="0"/>
                </a:moveTo>
                <a:lnTo>
                  <a:pt x="3396405" y="0"/>
                </a:lnTo>
                <a:lnTo>
                  <a:pt x="3396405" y="3365529"/>
                </a:lnTo>
                <a:lnTo>
                  <a:pt x="0" y="3365529"/>
                </a:lnTo>
                <a:lnTo>
                  <a:pt x="0" y="0"/>
                </a:lnTo>
                <a:close/>
              </a:path>
            </a:pathLst>
          </a:custGeom>
          <a:blipFill rotWithShape="1">
            <a:blip r:embed="rId3"/>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pic>
        <p:nvPicPr>
          <p:cNvPr id="3" name="Google Shape;223;p17"/>
          <p:cNvPicPr preferRelativeResize="0"/>
          <p:nvPr/>
        </p:nvPicPr>
        <p:blipFill>
          <a:blip r:embed="rId4"/>
          <a:stretch>
            <a:fillRect/>
          </a:stretch>
        </p:blipFill>
        <p:spPr>
          <a:xfrm>
            <a:off x="13032945" y="2076925"/>
            <a:ext cx="4096311" cy="61331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E5D2"/>
        </a:solidFill>
        <a:effectLst/>
      </p:bgPr>
    </p:bg>
    <p:spTree>
      <p:nvGrpSpPr>
        <p:cNvPr id="1" name="Shape 52"/>
        <p:cNvGrpSpPr/>
        <p:nvPr/>
      </p:nvGrpSpPr>
      <p:grpSpPr>
        <a:xfrm>
          <a:off x="0" y="0"/>
          <a:ext cx="0" cy="0"/>
          <a:chOff x="0" y="0"/>
          <a:chExt cx="0" cy="0"/>
        </a:xfrm>
      </p:grpSpPr>
      <p:sp>
        <p:nvSpPr>
          <p:cNvPr id="53" name="Google Shape;53;p10"/>
          <p:cNvSpPr/>
          <p:nvPr/>
        </p:nvSpPr>
        <p:spPr>
          <a:xfrm>
            <a:off x="12678322" y="8182444"/>
            <a:ext cx="7315200" cy="3575304"/>
          </a:xfrm>
          <a:custGeom>
            <a:avLst/>
            <a:gdLst/>
            <a:ahLst/>
            <a:cxnLst/>
            <a:rect l="l" t="t" r="r" b="b"/>
            <a:pathLst>
              <a:path w="7315200" h="3575304" extrusionOk="0">
                <a:moveTo>
                  <a:pt x="0" y="0"/>
                </a:moveTo>
                <a:lnTo>
                  <a:pt x="7315200" y="0"/>
                </a:lnTo>
                <a:lnTo>
                  <a:pt x="7315200" y="3575304"/>
                </a:lnTo>
                <a:lnTo>
                  <a:pt x="0" y="3575304"/>
                </a:lnTo>
                <a:lnTo>
                  <a:pt x="0" y="0"/>
                </a:lnTo>
                <a:close/>
              </a:path>
            </a:pathLst>
          </a:custGeom>
          <a:blipFill rotWithShape="1">
            <a:blip r:embed="rId1"/>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54" name="Google Shape;54;p10"/>
          <p:cNvSpPr/>
          <p:nvPr/>
        </p:nvSpPr>
        <p:spPr>
          <a:xfrm rot="-2293309">
            <a:off x="14991561" y="8099599"/>
            <a:ext cx="2688722" cy="3133044"/>
          </a:xfrm>
          <a:custGeom>
            <a:avLst/>
            <a:gdLst/>
            <a:ahLst/>
            <a:cxnLst/>
            <a:rect l="l" t="t" r="r" b="b"/>
            <a:pathLst>
              <a:path w="2688722" h="3133044" extrusionOk="0">
                <a:moveTo>
                  <a:pt x="0" y="0"/>
                </a:moveTo>
                <a:lnTo>
                  <a:pt x="2688722" y="0"/>
                </a:lnTo>
                <a:lnTo>
                  <a:pt x="2688722" y="3133044"/>
                </a:lnTo>
                <a:lnTo>
                  <a:pt x="0" y="3133044"/>
                </a:lnTo>
                <a:lnTo>
                  <a:pt x="0" y="0"/>
                </a:lnTo>
                <a:close/>
              </a:path>
            </a:pathLst>
          </a:custGeom>
          <a:blipFill rotWithShape="1">
            <a:blip r:embed="rId2"/>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56" name="Google Shape;56;p10"/>
          <p:cNvSpPr txBox="1"/>
          <p:nvPr/>
        </p:nvSpPr>
        <p:spPr>
          <a:xfrm>
            <a:off x="882491" y="767041"/>
            <a:ext cx="16523018" cy="997196"/>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en-US" sz="5400" dirty="0">
                <a:solidFill>
                  <a:srgbClr val="8B4235"/>
                </a:solidFill>
                <a:latin typeface="Abril Fatface" panose="02000503000000020003"/>
                <a:ea typeface="Abril Fatface" panose="02000503000000020003"/>
                <a:cs typeface="Abril Fatface" panose="02000503000000020003"/>
                <a:sym typeface="Abril Fatface" panose="02000503000000020003"/>
              </a:rPr>
              <a:t>Cyberbullying and Its Psychological Effects</a:t>
            </a:r>
            <a:endParaRPr lang="en-US" sz="5400" dirty="0">
              <a:solidFill>
                <a:srgbClr val="8B4235"/>
              </a:solidFill>
              <a:latin typeface="Abril Fatface" panose="02000503000000020003"/>
              <a:ea typeface="Abril Fatface" panose="02000503000000020003"/>
              <a:cs typeface="Abril Fatface" panose="02000503000000020003"/>
              <a:sym typeface="Abril Fatface" panose="02000503000000020003"/>
            </a:endParaRPr>
          </a:p>
        </p:txBody>
      </p:sp>
      <p:sp>
        <p:nvSpPr>
          <p:cNvPr id="57" name="Google Shape;57;p10"/>
          <p:cNvSpPr txBox="1"/>
          <p:nvPr/>
        </p:nvSpPr>
        <p:spPr>
          <a:xfrm>
            <a:off x="480713" y="2711355"/>
            <a:ext cx="11508087" cy="5539978"/>
          </a:xfrm>
          <a:prstGeom prst="rect">
            <a:avLst/>
          </a:prstGeom>
          <a:noFill/>
          <a:ln>
            <a:noFill/>
          </a:ln>
        </p:spPr>
        <p:txBody>
          <a:bodyPr spcFirstLastPara="1" wrap="square" lIns="0" tIns="0" rIns="0" bIns="0" anchor="t" anchorCtr="0">
            <a:spAutoFit/>
          </a:bodyPr>
          <a:lstStyle/>
          <a:p>
            <a:pPr marL="474980" marR="0" lvl="1" indent="-237490" algn="just" rtl="0">
              <a:lnSpc>
                <a:spcPct val="100000"/>
              </a:lnSpc>
              <a:spcBef>
                <a:spcPts val="0"/>
              </a:spcBef>
              <a:spcAft>
                <a:spcPts val="0"/>
              </a:spcAft>
              <a:buClr>
                <a:srgbClr val="000000"/>
              </a:buClr>
              <a:buSzPts val="2200"/>
              <a:buFont typeface="Arial" panose="020B0604020202020204"/>
              <a:buChar char="•"/>
            </a:pPr>
            <a:r>
              <a:rPr lang="en-US" sz="3600" b="0" i="0" u="none" strike="noStrike" cap="none" dirty="0">
                <a:solidFill>
                  <a:srgbClr val="000000"/>
                </a:solidFill>
                <a:latin typeface="Cairo"/>
                <a:ea typeface="Cairo"/>
                <a:cs typeface="Cairo"/>
                <a:sym typeface="Cairo"/>
              </a:rPr>
              <a:t>The anonymity and accessibility of social media platforms have facilitated the proliferation of cyberbullying, posing significant risks to mental health.</a:t>
            </a:r>
            <a:endParaRPr lang="en-US" sz="3600" b="0" i="0" u="none" strike="noStrike" cap="none" dirty="0">
              <a:solidFill>
                <a:srgbClr val="000000"/>
              </a:solidFill>
              <a:latin typeface="Cairo"/>
              <a:ea typeface="Cairo"/>
              <a:cs typeface="Cairo"/>
              <a:sym typeface="Cairo"/>
            </a:endParaRPr>
          </a:p>
          <a:p>
            <a:pPr marL="474980" marR="0" lvl="1" indent="-237490" algn="just" rtl="0">
              <a:lnSpc>
                <a:spcPct val="100000"/>
              </a:lnSpc>
              <a:spcBef>
                <a:spcPts val="0"/>
              </a:spcBef>
              <a:spcAft>
                <a:spcPts val="0"/>
              </a:spcAft>
              <a:buClr>
                <a:srgbClr val="000000"/>
              </a:buClr>
              <a:buSzPts val="2200"/>
              <a:buFont typeface="Arial" panose="020B0604020202020204"/>
              <a:buChar char="•"/>
            </a:pPr>
            <a:r>
              <a:rPr lang="en-US" sz="3600" b="0" i="0" u="none" strike="noStrike" cap="none" dirty="0">
                <a:solidFill>
                  <a:srgbClr val="000000"/>
                </a:solidFill>
                <a:latin typeface="Cairo"/>
                <a:ea typeface="Cairo"/>
                <a:cs typeface="Cairo"/>
                <a:sym typeface="Cairo"/>
              </a:rPr>
              <a:t>Research indicates that individuals who experience cyberbullying are more likely to report symptoms of depression, anxiety, and low self-esteem (</a:t>
            </a:r>
            <a:r>
              <a:rPr lang="en-US" sz="3600" b="0" i="0" u="none" strike="noStrike" cap="none" dirty="0" err="1">
                <a:solidFill>
                  <a:srgbClr val="000000"/>
                </a:solidFill>
                <a:latin typeface="Cairo"/>
                <a:ea typeface="Cairo"/>
                <a:cs typeface="Cairo"/>
                <a:sym typeface="Cairo"/>
              </a:rPr>
              <a:t>Zsila</a:t>
            </a:r>
            <a:r>
              <a:rPr lang="en-US" sz="3600" b="0" i="0" u="none" strike="noStrike" cap="none" dirty="0">
                <a:solidFill>
                  <a:srgbClr val="000000"/>
                </a:solidFill>
                <a:latin typeface="Cairo"/>
                <a:ea typeface="Cairo"/>
                <a:cs typeface="Cairo"/>
                <a:sym typeface="Cairo"/>
              </a:rPr>
              <a:t> &amp; Reyes, 2023).</a:t>
            </a:r>
            <a:endParaRPr lang="en-US" sz="3600" b="0" i="0" u="none" strike="noStrike" cap="none" dirty="0">
              <a:solidFill>
                <a:srgbClr val="000000"/>
              </a:solidFill>
              <a:latin typeface="Cairo"/>
              <a:ea typeface="Cairo"/>
              <a:cs typeface="Cairo"/>
              <a:sym typeface="Cairo"/>
            </a:endParaRPr>
          </a:p>
          <a:p>
            <a:pPr marL="474980" marR="0" lvl="1" indent="-237490" algn="just" rtl="0">
              <a:lnSpc>
                <a:spcPct val="100000"/>
              </a:lnSpc>
              <a:spcBef>
                <a:spcPts val="0"/>
              </a:spcBef>
              <a:spcAft>
                <a:spcPts val="0"/>
              </a:spcAft>
              <a:buClr>
                <a:srgbClr val="000000"/>
              </a:buClr>
              <a:buSzPts val="2200"/>
              <a:buFont typeface="Arial" panose="020B0604020202020204"/>
              <a:buChar char="•"/>
            </a:pPr>
            <a:r>
              <a:rPr lang="en-US" sz="3600" b="0" i="0" u="none" strike="noStrike" cap="none" dirty="0">
                <a:solidFill>
                  <a:srgbClr val="000000"/>
                </a:solidFill>
                <a:latin typeface="Cairo"/>
                <a:ea typeface="Cairo"/>
                <a:cs typeface="Cairo"/>
                <a:sym typeface="Cairo"/>
              </a:rPr>
              <a:t>Moreover, the pervasive nature of cyberbullying can lead to feelings of powerlessness and social exclusion, exacerbating its psychological impact (Viner et al., 2019).</a:t>
            </a:r>
            <a:endParaRPr lang="en-US" sz="3600" b="0" i="0" u="none" strike="noStrike" cap="none" dirty="0">
              <a:solidFill>
                <a:srgbClr val="000000"/>
              </a:solidFill>
              <a:latin typeface="Cairo"/>
              <a:ea typeface="Cairo"/>
              <a:cs typeface="Cairo"/>
              <a:sym typeface="Cairo"/>
            </a:endParaRPr>
          </a:p>
        </p:txBody>
      </p:sp>
      <p:sp>
        <p:nvSpPr>
          <p:cNvPr id="62" name="Google Shape;62;p10"/>
          <p:cNvSpPr/>
          <p:nvPr/>
        </p:nvSpPr>
        <p:spPr>
          <a:xfrm rot="-9863055" flipH="1">
            <a:off x="-4969329" y="-2558143"/>
            <a:ext cx="7315200" cy="3575304"/>
          </a:xfrm>
          <a:custGeom>
            <a:avLst/>
            <a:gdLst/>
            <a:ahLst/>
            <a:cxnLst/>
            <a:rect l="l" t="t" r="r" b="b"/>
            <a:pathLst>
              <a:path w="7315200" h="3575304" extrusionOk="0">
                <a:moveTo>
                  <a:pt x="0" y="3575304"/>
                </a:moveTo>
                <a:lnTo>
                  <a:pt x="7315200" y="3575304"/>
                </a:lnTo>
                <a:lnTo>
                  <a:pt x="7315200" y="0"/>
                </a:lnTo>
                <a:lnTo>
                  <a:pt x="0" y="0"/>
                </a:lnTo>
                <a:lnTo>
                  <a:pt x="0" y="3575304"/>
                </a:lnTo>
                <a:close/>
              </a:path>
            </a:pathLst>
          </a:custGeom>
          <a:blipFill rotWithShape="1">
            <a:blip r:embed="rId1"/>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66" name="Google Shape;66;p10"/>
          <p:cNvSpPr/>
          <p:nvPr/>
        </p:nvSpPr>
        <p:spPr>
          <a:xfrm rot="9029860">
            <a:off x="16771490" y="-1328421"/>
            <a:ext cx="3396406" cy="3365529"/>
          </a:xfrm>
          <a:custGeom>
            <a:avLst/>
            <a:gdLst/>
            <a:ahLst/>
            <a:cxnLst/>
            <a:rect l="l" t="t" r="r" b="b"/>
            <a:pathLst>
              <a:path w="3396406" h="3365529" extrusionOk="0">
                <a:moveTo>
                  <a:pt x="0" y="0"/>
                </a:moveTo>
                <a:lnTo>
                  <a:pt x="3396405" y="0"/>
                </a:lnTo>
                <a:lnTo>
                  <a:pt x="3396405" y="3365529"/>
                </a:lnTo>
                <a:lnTo>
                  <a:pt x="0" y="3365529"/>
                </a:lnTo>
                <a:lnTo>
                  <a:pt x="0" y="0"/>
                </a:lnTo>
                <a:close/>
              </a:path>
            </a:pathLst>
          </a:custGeom>
          <a:blipFill rotWithShape="1">
            <a:blip r:embed="rId3"/>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2" name="Google Shape;110;p12"/>
          <p:cNvSpPr/>
          <p:nvPr/>
        </p:nvSpPr>
        <p:spPr>
          <a:xfrm>
            <a:off x="12281619" y="2260198"/>
            <a:ext cx="5606362" cy="7813744"/>
          </a:xfrm>
          <a:custGeom>
            <a:avLst/>
            <a:gdLst/>
            <a:ahLst/>
            <a:cxnLst/>
            <a:rect l="l" t="t" r="r" b="b"/>
            <a:pathLst>
              <a:path w="5606362" h="7813744" extrusionOk="0">
                <a:moveTo>
                  <a:pt x="0" y="0"/>
                </a:moveTo>
                <a:lnTo>
                  <a:pt x="5606361" y="0"/>
                </a:lnTo>
                <a:lnTo>
                  <a:pt x="5606361" y="7813744"/>
                </a:lnTo>
                <a:lnTo>
                  <a:pt x="0" y="7813744"/>
                </a:lnTo>
                <a:lnTo>
                  <a:pt x="0" y="0"/>
                </a:lnTo>
                <a:close/>
              </a:path>
            </a:pathLst>
          </a:custGeom>
          <a:blipFill rotWithShape="1">
            <a:blip r:embed="rId4"/>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E5D2"/>
        </a:solidFill>
        <a:effectLst/>
      </p:bgPr>
    </p:bg>
    <p:spTree>
      <p:nvGrpSpPr>
        <p:cNvPr id="1" name="Shape 52"/>
        <p:cNvGrpSpPr/>
        <p:nvPr/>
      </p:nvGrpSpPr>
      <p:grpSpPr>
        <a:xfrm>
          <a:off x="0" y="0"/>
          <a:ext cx="0" cy="0"/>
          <a:chOff x="0" y="0"/>
          <a:chExt cx="0" cy="0"/>
        </a:xfrm>
      </p:grpSpPr>
      <p:sp>
        <p:nvSpPr>
          <p:cNvPr id="53" name="Google Shape;53;p10"/>
          <p:cNvSpPr/>
          <p:nvPr/>
        </p:nvSpPr>
        <p:spPr>
          <a:xfrm>
            <a:off x="12678322" y="8182444"/>
            <a:ext cx="7315200" cy="3575304"/>
          </a:xfrm>
          <a:custGeom>
            <a:avLst/>
            <a:gdLst/>
            <a:ahLst/>
            <a:cxnLst/>
            <a:rect l="l" t="t" r="r" b="b"/>
            <a:pathLst>
              <a:path w="7315200" h="3575304" extrusionOk="0">
                <a:moveTo>
                  <a:pt x="0" y="0"/>
                </a:moveTo>
                <a:lnTo>
                  <a:pt x="7315200" y="0"/>
                </a:lnTo>
                <a:lnTo>
                  <a:pt x="7315200" y="3575304"/>
                </a:lnTo>
                <a:lnTo>
                  <a:pt x="0" y="3575304"/>
                </a:lnTo>
                <a:lnTo>
                  <a:pt x="0" y="0"/>
                </a:lnTo>
                <a:close/>
              </a:path>
            </a:pathLst>
          </a:custGeom>
          <a:blipFill rotWithShape="1">
            <a:blip r:embed="rId1"/>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54" name="Google Shape;54;p10"/>
          <p:cNvSpPr/>
          <p:nvPr/>
        </p:nvSpPr>
        <p:spPr>
          <a:xfrm rot="-2293309">
            <a:off x="14991561" y="8099599"/>
            <a:ext cx="2688722" cy="3133044"/>
          </a:xfrm>
          <a:custGeom>
            <a:avLst/>
            <a:gdLst/>
            <a:ahLst/>
            <a:cxnLst/>
            <a:rect l="l" t="t" r="r" b="b"/>
            <a:pathLst>
              <a:path w="2688722" h="3133044" extrusionOk="0">
                <a:moveTo>
                  <a:pt x="0" y="0"/>
                </a:moveTo>
                <a:lnTo>
                  <a:pt x="2688722" y="0"/>
                </a:lnTo>
                <a:lnTo>
                  <a:pt x="2688722" y="3133044"/>
                </a:lnTo>
                <a:lnTo>
                  <a:pt x="0" y="3133044"/>
                </a:lnTo>
                <a:lnTo>
                  <a:pt x="0" y="0"/>
                </a:lnTo>
                <a:close/>
              </a:path>
            </a:pathLst>
          </a:custGeom>
          <a:blipFill rotWithShape="1">
            <a:blip r:embed="rId2"/>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56" name="Google Shape;56;p10"/>
          <p:cNvSpPr txBox="1"/>
          <p:nvPr/>
        </p:nvSpPr>
        <p:spPr>
          <a:xfrm>
            <a:off x="882491" y="767041"/>
            <a:ext cx="16523018" cy="997196"/>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en-US" sz="5400" dirty="0">
                <a:solidFill>
                  <a:srgbClr val="8B4235"/>
                </a:solidFill>
                <a:latin typeface="Abril Fatface" panose="02000503000000020003"/>
                <a:ea typeface="Abril Fatface" panose="02000503000000020003"/>
                <a:cs typeface="Abril Fatface" panose="02000503000000020003"/>
                <a:sym typeface="Abril Fatface" panose="02000503000000020003"/>
              </a:rPr>
              <a:t>Coping Strategies and Positive Use of Social Media</a:t>
            </a:r>
            <a:endParaRPr lang="en-US" sz="5400" dirty="0">
              <a:solidFill>
                <a:srgbClr val="8B4235"/>
              </a:solidFill>
              <a:latin typeface="Abril Fatface" panose="02000503000000020003"/>
              <a:ea typeface="Abril Fatface" panose="02000503000000020003"/>
              <a:cs typeface="Abril Fatface" panose="02000503000000020003"/>
              <a:sym typeface="Abril Fatface" panose="02000503000000020003"/>
            </a:endParaRPr>
          </a:p>
        </p:txBody>
      </p:sp>
      <p:sp>
        <p:nvSpPr>
          <p:cNvPr id="57" name="Google Shape;57;p10"/>
          <p:cNvSpPr txBox="1"/>
          <p:nvPr/>
        </p:nvSpPr>
        <p:spPr>
          <a:xfrm>
            <a:off x="575180" y="2423488"/>
            <a:ext cx="11508087" cy="6093976"/>
          </a:xfrm>
          <a:prstGeom prst="rect">
            <a:avLst/>
          </a:prstGeom>
          <a:noFill/>
          <a:ln>
            <a:noFill/>
          </a:ln>
        </p:spPr>
        <p:txBody>
          <a:bodyPr spcFirstLastPara="1" wrap="square" lIns="0" tIns="0" rIns="0" bIns="0" anchor="t" anchorCtr="0">
            <a:spAutoFit/>
          </a:bodyPr>
          <a:lstStyle/>
          <a:p>
            <a:pPr marL="474980" marR="0" lvl="1" indent="-237490" algn="just" rtl="0">
              <a:lnSpc>
                <a:spcPct val="100000"/>
              </a:lnSpc>
              <a:spcBef>
                <a:spcPts val="0"/>
              </a:spcBef>
              <a:spcAft>
                <a:spcPts val="0"/>
              </a:spcAft>
              <a:buClr>
                <a:srgbClr val="000000"/>
              </a:buClr>
              <a:buSzPts val="2200"/>
              <a:buFont typeface="Arial" panose="020B0604020202020204"/>
              <a:buChar char="•"/>
            </a:pPr>
            <a:r>
              <a:rPr lang="en-US" sz="3600" b="0" i="0" u="none" strike="noStrike" cap="none" dirty="0">
                <a:solidFill>
                  <a:srgbClr val="000000"/>
                </a:solidFill>
                <a:latin typeface="Cairo"/>
                <a:ea typeface="Cairo"/>
                <a:cs typeface="Cairo"/>
                <a:sym typeface="Cairo"/>
              </a:rPr>
              <a:t>Despite potential negative effects, research suggests individuals can employ coping strategies to mitigate social media's impact on mental health.</a:t>
            </a:r>
            <a:endParaRPr lang="en-US" sz="3600" b="0" i="0" u="none" strike="noStrike" cap="none" dirty="0">
              <a:solidFill>
                <a:srgbClr val="000000"/>
              </a:solidFill>
              <a:latin typeface="Cairo"/>
              <a:ea typeface="Cairo"/>
              <a:cs typeface="Cairo"/>
              <a:sym typeface="Cairo"/>
            </a:endParaRPr>
          </a:p>
          <a:p>
            <a:pPr marL="474980" marR="0" lvl="1" indent="-237490" algn="just" rtl="0">
              <a:lnSpc>
                <a:spcPct val="100000"/>
              </a:lnSpc>
              <a:spcBef>
                <a:spcPts val="0"/>
              </a:spcBef>
              <a:spcAft>
                <a:spcPts val="0"/>
              </a:spcAft>
              <a:buClr>
                <a:srgbClr val="000000"/>
              </a:buClr>
              <a:buSzPts val="2200"/>
              <a:buFont typeface="Arial" panose="020B0604020202020204"/>
              <a:buChar char="•"/>
            </a:pPr>
            <a:r>
              <a:rPr lang="en-US" sz="3600" b="0" i="0" u="none" strike="noStrike" cap="none" dirty="0">
                <a:solidFill>
                  <a:srgbClr val="000000"/>
                </a:solidFill>
                <a:latin typeface="Cairo"/>
                <a:ea typeface="Cairo"/>
                <a:cs typeface="Cairo"/>
                <a:sym typeface="Cairo"/>
              </a:rPr>
              <a:t>Engaging in active social media use, such as participating in online communities or meaningful interactions, has been associated with greater psychological well-being (Strickland, 2014).</a:t>
            </a:r>
            <a:endParaRPr lang="en-US" sz="3600" b="0" i="0" u="none" strike="noStrike" cap="none" dirty="0">
              <a:solidFill>
                <a:srgbClr val="000000"/>
              </a:solidFill>
              <a:latin typeface="Cairo"/>
              <a:ea typeface="Cairo"/>
              <a:cs typeface="Cairo"/>
              <a:sym typeface="Cairo"/>
            </a:endParaRPr>
          </a:p>
          <a:p>
            <a:pPr marL="474980" marR="0" lvl="1" indent="-237490" algn="just" rtl="0">
              <a:lnSpc>
                <a:spcPct val="100000"/>
              </a:lnSpc>
              <a:spcBef>
                <a:spcPts val="0"/>
              </a:spcBef>
              <a:spcAft>
                <a:spcPts val="0"/>
              </a:spcAft>
              <a:buClr>
                <a:srgbClr val="000000"/>
              </a:buClr>
              <a:buSzPts val="2200"/>
              <a:buFont typeface="Arial" panose="020B0604020202020204"/>
              <a:buChar char="•"/>
            </a:pPr>
            <a:r>
              <a:rPr lang="en-US" sz="3600" b="0" i="0" u="none" strike="noStrike" cap="none" dirty="0">
                <a:solidFill>
                  <a:srgbClr val="000000"/>
                </a:solidFill>
                <a:latin typeface="Cairo"/>
                <a:ea typeface="Cairo"/>
                <a:cs typeface="Cairo"/>
                <a:sym typeface="Cairo"/>
              </a:rPr>
              <a:t>Additionally, fostering a healthy relationship with social media through self-regulation and digital detoxification can promote mental well-being and reduce feelings of anxiety and stress (</a:t>
            </a:r>
            <a:r>
              <a:rPr lang="en-US" sz="3600" b="0" i="0" u="none" strike="noStrike" cap="none" dirty="0" err="1">
                <a:solidFill>
                  <a:srgbClr val="000000"/>
                </a:solidFill>
                <a:latin typeface="Cairo"/>
                <a:ea typeface="Cairo"/>
                <a:cs typeface="Cairo"/>
                <a:sym typeface="Cairo"/>
              </a:rPr>
              <a:t>Bossard</a:t>
            </a:r>
            <a:r>
              <a:rPr lang="en-US" sz="3600" b="0" i="0" u="none" strike="noStrike" cap="none" dirty="0">
                <a:solidFill>
                  <a:srgbClr val="000000"/>
                </a:solidFill>
                <a:latin typeface="Cairo"/>
                <a:ea typeface="Cairo"/>
                <a:cs typeface="Cairo"/>
                <a:sym typeface="Cairo"/>
              </a:rPr>
              <a:t>, 2020).</a:t>
            </a:r>
            <a:endParaRPr lang="en-US" sz="3600" b="0" i="0" u="none" strike="noStrike" cap="none" dirty="0">
              <a:solidFill>
                <a:srgbClr val="000000"/>
              </a:solidFill>
              <a:latin typeface="Cairo"/>
              <a:ea typeface="Cairo"/>
              <a:cs typeface="Cairo"/>
              <a:sym typeface="Cairo"/>
            </a:endParaRPr>
          </a:p>
        </p:txBody>
      </p:sp>
      <p:sp>
        <p:nvSpPr>
          <p:cNvPr id="62" name="Google Shape;62;p10"/>
          <p:cNvSpPr/>
          <p:nvPr/>
        </p:nvSpPr>
        <p:spPr>
          <a:xfrm rot="-9863055" flipH="1">
            <a:off x="-4969329" y="-2558143"/>
            <a:ext cx="7315200" cy="3575304"/>
          </a:xfrm>
          <a:custGeom>
            <a:avLst/>
            <a:gdLst/>
            <a:ahLst/>
            <a:cxnLst/>
            <a:rect l="l" t="t" r="r" b="b"/>
            <a:pathLst>
              <a:path w="7315200" h="3575304" extrusionOk="0">
                <a:moveTo>
                  <a:pt x="0" y="3575304"/>
                </a:moveTo>
                <a:lnTo>
                  <a:pt x="7315200" y="3575304"/>
                </a:lnTo>
                <a:lnTo>
                  <a:pt x="7315200" y="0"/>
                </a:lnTo>
                <a:lnTo>
                  <a:pt x="0" y="0"/>
                </a:lnTo>
                <a:lnTo>
                  <a:pt x="0" y="3575304"/>
                </a:lnTo>
                <a:close/>
              </a:path>
            </a:pathLst>
          </a:custGeom>
          <a:blipFill rotWithShape="1">
            <a:blip r:embed="rId1"/>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66" name="Google Shape;66;p10"/>
          <p:cNvSpPr/>
          <p:nvPr/>
        </p:nvSpPr>
        <p:spPr>
          <a:xfrm rot="9029860">
            <a:off x="16771490" y="-1328421"/>
            <a:ext cx="3396406" cy="3365529"/>
          </a:xfrm>
          <a:custGeom>
            <a:avLst/>
            <a:gdLst/>
            <a:ahLst/>
            <a:cxnLst/>
            <a:rect l="l" t="t" r="r" b="b"/>
            <a:pathLst>
              <a:path w="3396406" h="3365529" extrusionOk="0">
                <a:moveTo>
                  <a:pt x="0" y="0"/>
                </a:moveTo>
                <a:lnTo>
                  <a:pt x="3396405" y="0"/>
                </a:lnTo>
                <a:lnTo>
                  <a:pt x="3396405" y="3365529"/>
                </a:lnTo>
                <a:lnTo>
                  <a:pt x="0" y="3365529"/>
                </a:lnTo>
                <a:lnTo>
                  <a:pt x="0" y="0"/>
                </a:lnTo>
                <a:close/>
              </a:path>
            </a:pathLst>
          </a:custGeom>
          <a:blipFill rotWithShape="1">
            <a:blip r:embed="rId3"/>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pic>
        <p:nvPicPr>
          <p:cNvPr id="4" name="Google Shape;156;p14"/>
          <p:cNvPicPr preferRelativeResize="0"/>
          <p:nvPr/>
        </p:nvPicPr>
        <p:blipFill>
          <a:blip r:embed="rId4"/>
          <a:stretch>
            <a:fillRect/>
          </a:stretch>
        </p:blipFill>
        <p:spPr>
          <a:xfrm>
            <a:off x="12530667" y="2124967"/>
            <a:ext cx="5369526" cy="636966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E5D2"/>
        </a:solidFill>
        <a:effectLst/>
      </p:bgPr>
    </p:bg>
    <p:spTree>
      <p:nvGrpSpPr>
        <p:cNvPr id="1" name="Shape 52"/>
        <p:cNvGrpSpPr/>
        <p:nvPr/>
      </p:nvGrpSpPr>
      <p:grpSpPr>
        <a:xfrm>
          <a:off x="0" y="0"/>
          <a:ext cx="0" cy="0"/>
          <a:chOff x="0" y="0"/>
          <a:chExt cx="0" cy="0"/>
        </a:xfrm>
      </p:grpSpPr>
      <p:sp>
        <p:nvSpPr>
          <p:cNvPr id="53" name="Google Shape;53;p10"/>
          <p:cNvSpPr/>
          <p:nvPr/>
        </p:nvSpPr>
        <p:spPr>
          <a:xfrm>
            <a:off x="12678322" y="8182444"/>
            <a:ext cx="7315200" cy="3575304"/>
          </a:xfrm>
          <a:custGeom>
            <a:avLst/>
            <a:gdLst/>
            <a:ahLst/>
            <a:cxnLst/>
            <a:rect l="l" t="t" r="r" b="b"/>
            <a:pathLst>
              <a:path w="7315200" h="3575304" extrusionOk="0">
                <a:moveTo>
                  <a:pt x="0" y="0"/>
                </a:moveTo>
                <a:lnTo>
                  <a:pt x="7315200" y="0"/>
                </a:lnTo>
                <a:lnTo>
                  <a:pt x="7315200" y="3575304"/>
                </a:lnTo>
                <a:lnTo>
                  <a:pt x="0" y="3575304"/>
                </a:lnTo>
                <a:lnTo>
                  <a:pt x="0" y="0"/>
                </a:lnTo>
                <a:close/>
              </a:path>
            </a:pathLst>
          </a:custGeom>
          <a:blipFill rotWithShape="1">
            <a:blip r:embed="rId1"/>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54" name="Google Shape;54;p10"/>
          <p:cNvSpPr/>
          <p:nvPr/>
        </p:nvSpPr>
        <p:spPr>
          <a:xfrm rot="-2293309">
            <a:off x="14991561" y="8099599"/>
            <a:ext cx="2688722" cy="3133044"/>
          </a:xfrm>
          <a:custGeom>
            <a:avLst/>
            <a:gdLst/>
            <a:ahLst/>
            <a:cxnLst/>
            <a:rect l="l" t="t" r="r" b="b"/>
            <a:pathLst>
              <a:path w="2688722" h="3133044" extrusionOk="0">
                <a:moveTo>
                  <a:pt x="0" y="0"/>
                </a:moveTo>
                <a:lnTo>
                  <a:pt x="2688722" y="0"/>
                </a:lnTo>
                <a:lnTo>
                  <a:pt x="2688722" y="3133044"/>
                </a:lnTo>
                <a:lnTo>
                  <a:pt x="0" y="3133044"/>
                </a:lnTo>
                <a:lnTo>
                  <a:pt x="0" y="0"/>
                </a:lnTo>
                <a:close/>
              </a:path>
            </a:pathLst>
          </a:custGeom>
          <a:blipFill rotWithShape="1">
            <a:blip r:embed="rId2"/>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56" name="Google Shape;56;p10"/>
          <p:cNvSpPr txBox="1"/>
          <p:nvPr/>
        </p:nvSpPr>
        <p:spPr>
          <a:xfrm>
            <a:off x="882491" y="767041"/>
            <a:ext cx="16523018" cy="997196"/>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en-US" sz="5400" dirty="0">
                <a:solidFill>
                  <a:srgbClr val="8B4235"/>
                </a:solidFill>
                <a:latin typeface="Abril Fatface" panose="02000503000000020003"/>
                <a:ea typeface="Abril Fatface" panose="02000503000000020003"/>
                <a:cs typeface="Abril Fatface" panose="02000503000000020003"/>
                <a:sym typeface="Abril Fatface" panose="02000503000000020003"/>
              </a:rPr>
              <a:t>CONCLUSION</a:t>
            </a:r>
            <a:endParaRPr lang="en-US" sz="5400" dirty="0">
              <a:solidFill>
                <a:srgbClr val="8B4235"/>
              </a:solidFill>
              <a:latin typeface="Abril Fatface" panose="02000503000000020003"/>
              <a:ea typeface="Abril Fatface" panose="02000503000000020003"/>
              <a:cs typeface="Abril Fatface" panose="02000503000000020003"/>
              <a:sym typeface="Abril Fatface" panose="02000503000000020003"/>
            </a:endParaRPr>
          </a:p>
        </p:txBody>
      </p:sp>
      <p:sp>
        <p:nvSpPr>
          <p:cNvPr id="57" name="Google Shape;57;p10"/>
          <p:cNvSpPr txBox="1"/>
          <p:nvPr/>
        </p:nvSpPr>
        <p:spPr>
          <a:xfrm>
            <a:off x="575180" y="2423488"/>
            <a:ext cx="11508087" cy="6647974"/>
          </a:xfrm>
          <a:prstGeom prst="rect">
            <a:avLst/>
          </a:prstGeom>
          <a:noFill/>
          <a:ln>
            <a:noFill/>
          </a:ln>
        </p:spPr>
        <p:txBody>
          <a:bodyPr spcFirstLastPara="1" wrap="square" lIns="0" tIns="0" rIns="0" bIns="0" anchor="t" anchorCtr="0">
            <a:spAutoFit/>
          </a:bodyPr>
          <a:lstStyle/>
          <a:p>
            <a:pPr marL="237490" marR="0" lvl="1" algn="just" rtl="0">
              <a:lnSpc>
                <a:spcPct val="100000"/>
              </a:lnSpc>
              <a:spcBef>
                <a:spcPts val="0"/>
              </a:spcBef>
              <a:spcAft>
                <a:spcPts val="0"/>
              </a:spcAft>
              <a:buClr>
                <a:srgbClr val="000000"/>
              </a:buClr>
              <a:buSzPts val="2200"/>
            </a:pPr>
            <a:r>
              <a:rPr lang="en-US" sz="3600" b="0" i="0" u="none" strike="noStrike" cap="none" dirty="0">
                <a:solidFill>
                  <a:srgbClr val="000000"/>
                </a:solidFill>
                <a:latin typeface="Cairo"/>
                <a:ea typeface="Cairo"/>
                <a:cs typeface="Cairo"/>
                <a:sym typeface="Cairo"/>
              </a:rPr>
              <a:t>In conclusion, the effects of social media on mental health are multifaceted and complex, influenced by various factors including individual differences, usage patterns, and content exposure. While social media offers opportunities for social connection and support, it also presents risks to psychological well-being, including diminished self-esteem, increased loneliness, heightened anxiety, and exposure to cyberbullying. Recognizing these potential risks, individuals need to adopt mindful and balanced approaches to social media use, incorporating coping strategies and self-regulation techniques to promote mental health and well-being in the digital age.</a:t>
            </a:r>
            <a:endParaRPr lang="en-US" sz="3600" b="0" i="0" u="none" strike="noStrike" cap="none" dirty="0">
              <a:solidFill>
                <a:srgbClr val="000000"/>
              </a:solidFill>
              <a:latin typeface="Cairo"/>
              <a:ea typeface="Cairo"/>
              <a:cs typeface="Cairo"/>
              <a:sym typeface="Cairo"/>
            </a:endParaRPr>
          </a:p>
        </p:txBody>
      </p:sp>
      <p:sp>
        <p:nvSpPr>
          <p:cNvPr id="62" name="Google Shape;62;p10"/>
          <p:cNvSpPr/>
          <p:nvPr/>
        </p:nvSpPr>
        <p:spPr>
          <a:xfrm rot="-9863055" flipH="1">
            <a:off x="-4969329" y="-2558143"/>
            <a:ext cx="7315200" cy="3575304"/>
          </a:xfrm>
          <a:custGeom>
            <a:avLst/>
            <a:gdLst/>
            <a:ahLst/>
            <a:cxnLst/>
            <a:rect l="l" t="t" r="r" b="b"/>
            <a:pathLst>
              <a:path w="7315200" h="3575304" extrusionOk="0">
                <a:moveTo>
                  <a:pt x="0" y="3575304"/>
                </a:moveTo>
                <a:lnTo>
                  <a:pt x="7315200" y="3575304"/>
                </a:lnTo>
                <a:lnTo>
                  <a:pt x="7315200" y="0"/>
                </a:lnTo>
                <a:lnTo>
                  <a:pt x="0" y="0"/>
                </a:lnTo>
                <a:lnTo>
                  <a:pt x="0" y="3575304"/>
                </a:lnTo>
                <a:close/>
              </a:path>
            </a:pathLst>
          </a:custGeom>
          <a:blipFill rotWithShape="1">
            <a:blip r:embed="rId1"/>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66" name="Google Shape;66;p10"/>
          <p:cNvSpPr/>
          <p:nvPr/>
        </p:nvSpPr>
        <p:spPr>
          <a:xfrm rot="9029860">
            <a:off x="16771490" y="-1328421"/>
            <a:ext cx="3396406" cy="3365529"/>
          </a:xfrm>
          <a:custGeom>
            <a:avLst/>
            <a:gdLst/>
            <a:ahLst/>
            <a:cxnLst/>
            <a:rect l="l" t="t" r="r" b="b"/>
            <a:pathLst>
              <a:path w="3396406" h="3365529" extrusionOk="0">
                <a:moveTo>
                  <a:pt x="0" y="0"/>
                </a:moveTo>
                <a:lnTo>
                  <a:pt x="3396405" y="0"/>
                </a:lnTo>
                <a:lnTo>
                  <a:pt x="3396405" y="3365529"/>
                </a:lnTo>
                <a:lnTo>
                  <a:pt x="0" y="3365529"/>
                </a:lnTo>
                <a:lnTo>
                  <a:pt x="0" y="0"/>
                </a:lnTo>
                <a:close/>
              </a:path>
            </a:pathLst>
          </a:custGeom>
          <a:blipFill rotWithShape="1">
            <a:blip r:embed="rId3"/>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pic>
        <p:nvPicPr>
          <p:cNvPr id="4" name="Google Shape;156;p14"/>
          <p:cNvPicPr preferRelativeResize="0"/>
          <p:nvPr/>
        </p:nvPicPr>
        <p:blipFill>
          <a:blip r:embed="rId4"/>
          <a:stretch>
            <a:fillRect/>
          </a:stretch>
        </p:blipFill>
        <p:spPr>
          <a:xfrm>
            <a:off x="12530667" y="2124967"/>
            <a:ext cx="5369526" cy="636966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References</a:t>
            </a:r>
            <a:endParaRPr lang="en-US" dirty="0"/>
          </a:p>
        </p:txBody>
      </p:sp>
      <p:sp>
        <p:nvSpPr>
          <p:cNvPr id="4" name="Rectangle 1"/>
          <p:cNvSpPr>
            <a:spLocks noGrp="1" noChangeArrowheads="1"/>
          </p:cNvSpPr>
          <p:nvPr>
            <p:ph type="subTitle" idx="1"/>
          </p:nvPr>
        </p:nvSpPr>
        <p:spPr bwMode="auto">
          <a:xfrm>
            <a:off x="1845205" y="2317618"/>
            <a:ext cx="15409862" cy="6155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7056" tIns="0" rIns="91440" bIns="0" numCol="1" anchor="ctr"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pPr>
            <a:r>
              <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Berryman, C., Ferguson, C. J., &amp; </a:t>
            </a:r>
            <a:r>
              <a:rPr kumimoji="0" lang="en-US" altLang="en-US" sz="20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Negy</a:t>
            </a:r>
            <a:r>
              <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C. (2018). Social Media Use and Mental Health among Young Adults. </a:t>
            </a:r>
            <a:r>
              <a:rPr kumimoji="0" lang="en-US" altLang="en-US" sz="20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Psychiatric Quarterly</a:t>
            </a:r>
            <a:r>
              <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20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89</a:t>
            </a:r>
            <a:r>
              <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 307–314. https://doi.org/10.1007/s11126-017-9535-6</a:t>
            </a:r>
            <a:endParaRPr kumimoji="0" lang="en-US" altLang="en-US" sz="2000" b="0" i="0" u="none" strike="noStrike" cap="none" normalizeH="0" baseline="0" dirty="0">
              <a:ln>
                <a:noFill/>
              </a:ln>
              <a:solidFill>
                <a:schemeClr val="tx1"/>
              </a:solidFill>
              <a:effectLst/>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pPr>
            <a:r>
              <a:rPr kumimoji="0" lang="en-US" altLang="en-US" sz="20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Bossard</a:t>
            </a:r>
            <a:r>
              <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G. (2020). </a:t>
            </a:r>
            <a:r>
              <a:rPr kumimoji="0" lang="en-US" altLang="en-US" sz="20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The Effects of Social Media on Mental Health: A Proposed Study The Effects of Social Media on Mental Health: A Proposed Study</a:t>
            </a:r>
            <a:r>
              <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https://digitalcommons.bard.edu/cgi/viewcontent.cgi?article=1028&amp;context=senproj_f2020</a:t>
            </a:r>
            <a:endParaRPr kumimoji="0" lang="en-US" altLang="en-US" sz="2000" b="0" i="0" u="none" strike="noStrike" cap="none" normalizeH="0" baseline="0" dirty="0">
              <a:ln>
                <a:noFill/>
              </a:ln>
              <a:solidFill>
                <a:schemeClr val="tx1"/>
              </a:solidFill>
              <a:effectLst/>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pPr>
            <a:r>
              <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Karim, F., </a:t>
            </a:r>
            <a:r>
              <a:rPr kumimoji="0" lang="en-US" altLang="en-US" sz="20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Oyewande</a:t>
            </a:r>
            <a:r>
              <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 Abdalla, L., Ehsanullah, R., &amp; Khan, S. (2020). Social Media Use and Its Connection to Mental Health: A Systematic Review. </a:t>
            </a:r>
            <a:r>
              <a:rPr kumimoji="0" lang="en-US" altLang="en-US" sz="2000" b="0" i="1"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Cureus</a:t>
            </a:r>
            <a:r>
              <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20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12</a:t>
            </a:r>
            <a:r>
              <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(6). https://doi.org/10.7759/cureus.8627</a:t>
            </a:r>
            <a:endParaRPr kumimoji="0" lang="en-US" altLang="en-US" sz="2000" b="0" i="0" u="none" strike="noStrike" cap="none" normalizeH="0" baseline="0" dirty="0">
              <a:ln>
                <a:noFill/>
              </a:ln>
              <a:solidFill>
                <a:schemeClr val="tx1"/>
              </a:solidFill>
              <a:effectLst/>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pPr>
            <a:r>
              <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Khalaf, A. M. (2023). The Impact of Social Media on the Mental Health of Adolescents and Young Adults: a Systematic Review. </a:t>
            </a:r>
            <a:r>
              <a:rPr kumimoji="0" lang="en-US" altLang="en-US" sz="2000" b="0" i="1"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Cureus</a:t>
            </a:r>
            <a:r>
              <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20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15</a:t>
            </a:r>
            <a:r>
              <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(8). https://doi.org/10.7759/cureus.42990</a:t>
            </a:r>
            <a:endParaRPr kumimoji="0" lang="en-US" altLang="en-US" sz="2000" b="0" i="0" u="none" strike="noStrike" cap="none" normalizeH="0" baseline="0" dirty="0">
              <a:ln>
                <a:noFill/>
              </a:ln>
              <a:solidFill>
                <a:schemeClr val="tx1"/>
              </a:solidFill>
              <a:effectLst/>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pPr>
            <a:r>
              <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Koehler, S., &amp; </a:t>
            </a:r>
            <a:r>
              <a:rPr kumimoji="0" lang="en-US" altLang="en-US" sz="20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Parrell</a:t>
            </a:r>
            <a:r>
              <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B. (2020). </a:t>
            </a:r>
            <a:r>
              <a:rPr kumimoji="0" lang="en-US" altLang="en-US" sz="20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THE IMPACT OF SOCIAL MEDIA ON MENTAL HEALTH: A MIXED- THE IMPACT OF SOCIAL MEDIA ON MENTAL HEALTH: A MIXED- METHODS RESEARCH OF SERVICE PROVIDERS’ AWARENESS METHODS RESEARCH OF SERVICE PROVIDERS’ AWARENESS</a:t>
            </a:r>
            <a:r>
              <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https://scholarworks.lib.csusb.edu/cgi/viewcontent.cgi?article=2131&amp;context=etd</a:t>
            </a:r>
            <a:endParaRPr kumimoji="0" lang="en-US" altLang="en-US" sz="2000" b="0" i="0" u="none" strike="noStrike" cap="none" normalizeH="0" baseline="0" dirty="0">
              <a:ln>
                <a:noFill/>
              </a:ln>
              <a:solidFill>
                <a:schemeClr val="tx1"/>
              </a:solidFill>
              <a:effectLst/>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pPr>
            <a:r>
              <a:rPr kumimoji="0" lang="en-US" altLang="en-US" sz="20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Pantic</a:t>
            </a:r>
            <a:r>
              <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I. (2014). Online social networking and mental health. </a:t>
            </a:r>
            <a:r>
              <a:rPr kumimoji="0" lang="en-US" altLang="en-US" sz="20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Cyberpsychology, Behavior, and Social Networking</a:t>
            </a:r>
            <a:r>
              <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20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17</a:t>
            </a:r>
            <a:r>
              <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(10), 652–657. https://doi.org/10.1089/cyber.2014.0070</a:t>
            </a:r>
            <a:endParaRPr kumimoji="0" lang="en-US" altLang="en-US" sz="2000" b="0" i="0" u="none" strike="noStrike" cap="none" normalizeH="0" baseline="0" dirty="0">
              <a:ln>
                <a:noFill/>
              </a:ln>
              <a:solidFill>
                <a:schemeClr val="tx1"/>
              </a:solidFill>
              <a:effectLst/>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pPr>
            <a:r>
              <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Strickland, A. (2014). </a:t>
            </a:r>
            <a:r>
              <a:rPr kumimoji="0" lang="en-US" altLang="en-US" sz="20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Exploring the Effects of Social Media Use on the Mental Health of Young Adults</a:t>
            </a:r>
            <a:r>
              <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https://stars.library.ucf.edu/cgi/viewcontent.cgi?article=2683&amp;context=honorstheses1990-2015</a:t>
            </a:r>
            <a:endParaRPr kumimoji="0" lang="en-US" altLang="en-US" sz="2000" b="0" i="0" u="none" strike="noStrike" cap="none" normalizeH="0" baseline="0" dirty="0">
              <a:ln>
                <a:noFill/>
              </a:ln>
              <a:solidFill>
                <a:schemeClr val="tx1"/>
              </a:solidFill>
              <a:effectLst/>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pPr>
            <a:r>
              <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Viner, R. M., </a:t>
            </a:r>
            <a:r>
              <a:rPr kumimoji="0" lang="en-US" altLang="en-US" sz="20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Aswathikutty-Gireesh</a:t>
            </a:r>
            <a:r>
              <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 </a:t>
            </a:r>
            <a:r>
              <a:rPr kumimoji="0" lang="en-US" altLang="en-US" sz="20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Stiglic</a:t>
            </a:r>
            <a:r>
              <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N., Hudson, L. D., </a:t>
            </a:r>
            <a:r>
              <a:rPr kumimoji="0" lang="en-US" altLang="en-US" sz="20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Goddings</a:t>
            </a:r>
            <a:r>
              <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A.-L., Ward, J. L., &amp; Nicholls, D. E. (2019). Roles of cyberbullying, sleep, and physical activity in mediating the effects of social media use on mental health and wellbeing among young people in England: a secondary analysis of longitudinal data. </a:t>
            </a:r>
            <a:r>
              <a:rPr kumimoji="0" lang="en-US" altLang="en-US" sz="20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The Lancet Child &amp; Adolescent Health</a:t>
            </a:r>
            <a:r>
              <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20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3</a:t>
            </a:r>
            <a:r>
              <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(10), 685–696. https://doi.org/10.1016/s2352-4642(19)30186-5</a:t>
            </a:r>
            <a:endParaRPr kumimoji="0" lang="en-US" altLang="en-US" sz="2000" b="0" i="0" u="none" strike="noStrike" cap="none" normalizeH="0" baseline="0" dirty="0">
              <a:ln>
                <a:noFill/>
              </a:ln>
              <a:solidFill>
                <a:schemeClr val="tx1"/>
              </a:solidFill>
              <a:effectLst/>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pPr>
            <a:r>
              <a:rPr kumimoji="0" lang="en-US" altLang="en-US" sz="20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Zsila</a:t>
            </a:r>
            <a:r>
              <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Á., &amp; Reyes, M. E. S. (2023). Pros &amp; cons: Impacts of Social Media on Mental Health. </a:t>
            </a:r>
            <a:r>
              <a:rPr kumimoji="0" lang="en-US" altLang="en-US" sz="20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BMC Psychology</a:t>
            </a:r>
            <a:r>
              <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20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11</a:t>
            </a:r>
            <a:r>
              <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(1). https://doi.org/10.1186/s40359-023-01243-x</a:t>
            </a:r>
            <a:endParaRPr kumimoji="0" lang="en-US" altLang="en-US" sz="3200" b="0" i="0" u="none" strike="noStrike" cap="none" normalizeH="0" baseline="0" dirty="0">
              <a:ln>
                <a:noFill/>
              </a:ln>
              <a:solidFill>
                <a:schemeClr val="tx1"/>
              </a:solidFill>
              <a:effectLst/>
              <a:latin typeface="Arial" panose="020B0604020202020204" pitchFamily="34" charset="0"/>
            </a:endParaRPr>
          </a:p>
        </p:txBody>
      </p:sp>
    </p:spTree>
  </p:cSld>
  <p:clrMapOvr>
    <a:masterClrMapping/>
  </p:clrMapOvr>
</p:sld>
</file>

<file path=ppt/tags/tag1.xml><?xml version="1.0" encoding="utf-8"?>
<p:tagLst xmlns:p="http://schemas.openxmlformats.org/presentationml/2006/main">
  <p:tag name="commondata" val="eyJoZGlkIjoiN2JlYzdhMzBmMjE0OTNkMWI4MTQ1NDY3NDcxOTMzMmYifQ=="/>
</p:tagLst>
</file>

<file path=ppt/theme/theme1.xml><?xml version="1.0" encoding="utf-8"?>
<a:theme xmlns:a="http://schemas.openxmlformats.org/drawingml/2006/main" name="Depression Breakthrough Presentation">
  <a:themeElements>
    <a:clrScheme name="Office">
      <a:dk1>
        <a:srgbClr val="8B4235"/>
      </a:dk1>
      <a:lt1>
        <a:srgbClr val="FFFFFF"/>
      </a:lt1>
      <a:dk2>
        <a:srgbClr val="474FA3"/>
      </a:dk2>
      <a:lt2>
        <a:srgbClr val="645DAA"/>
      </a:lt2>
      <a:accent1>
        <a:srgbClr val="8B4235"/>
      </a:accent1>
      <a:accent2>
        <a:srgbClr val="ED976A"/>
      </a:accent2>
      <a:accent3>
        <a:srgbClr val="EBA0C0"/>
      </a:accent3>
      <a:accent4>
        <a:srgbClr val="FFDABF"/>
      </a:accent4>
      <a:accent5>
        <a:srgbClr val="9E90C7"/>
      </a:accent5>
      <a:accent6>
        <a:srgbClr val="FFC0C7"/>
      </a:accent6>
      <a:hlink>
        <a:srgbClr val="EBA0C0"/>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6884</Words>
  <Application>WPS 文字</Application>
  <PresentationFormat>Custom</PresentationFormat>
  <Paragraphs>66</Paragraphs>
  <Slides>10</Slides>
  <Notes>9</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10</vt:i4>
      </vt:variant>
    </vt:vector>
  </HeadingPairs>
  <TitlesOfParts>
    <vt:vector size="25" baseType="lpstr">
      <vt:lpstr>Arial</vt:lpstr>
      <vt:lpstr>宋体</vt:lpstr>
      <vt:lpstr>Wingdings</vt:lpstr>
      <vt:lpstr>Arial</vt:lpstr>
      <vt:lpstr>Abril Fatface</vt:lpstr>
      <vt:lpstr>Cairo</vt:lpstr>
      <vt:lpstr>Calibri</vt:lpstr>
      <vt:lpstr>Times New Roman</vt:lpstr>
      <vt:lpstr>Helvetica Neue</vt:lpstr>
      <vt:lpstr>微软雅黑</vt:lpstr>
      <vt:lpstr>汉仪旗黑</vt:lpstr>
      <vt:lpstr>宋体</vt:lpstr>
      <vt:lpstr>Arial Unicode MS</vt:lpstr>
      <vt:lpstr>汉仪书宋二KW</vt:lpstr>
      <vt:lpstr>Depression Breakthrough Presentation</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Khadija Ghazanfar</dc:creator>
  <cp:lastModifiedBy>Nikki</cp:lastModifiedBy>
  <cp:revision>3</cp:revision>
  <dcterms:created xsi:type="dcterms:W3CDTF">2024-04-15T21:43:46Z</dcterms:created>
  <dcterms:modified xsi:type="dcterms:W3CDTF">2024-04-15T21:43:46Z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efa4170-0d19-0005-0004-bc88714345d2_Enabled">
    <vt:lpwstr>true</vt:lpwstr>
  </property>
  <property fmtid="{D5CDD505-2E9C-101B-9397-08002B2CF9AE}" pid="3" name="MSIP_Label_defa4170-0d19-0005-0004-bc88714345d2_SetDate">
    <vt:lpwstr>2024-04-11T21:23:38Z</vt:lpwstr>
  </property>
  <property fmtid="{D5CDD505-2E9C-101B-9397-08002B2CF9AE}" pid="4" name="MSIP_Label_defa4170-0d19-0005-0004-bc88714345d2_Method">
    <vt:lpwstr>Standard</vt:lpwstr>
  </property>
  <property fmtid="{D5CDD505-2E9C-101B-9397-08002B2CF9AE}" pid="5" name="MSIP_Label_defa4170-0d19-0005-0004-bc88714345d2_Name">
    <vt:lpwstr>defa4170-0d19-0005-0004-bc88714345d2</vt:lpwstr>
  </property>
  <property fmtid="{D5CDD505-2E9C-101B-9397-08002B2CF9AE}" pid="6" name="MSIP_Label_defa4170-0d19-0005-0004-bc88714345d2_SiteId">
    <vt:lpwstr>ea674c12-eb23-493e-a629-ceb24148a8ee</vt:lpwstr>
  </property>
  <property fmtid="{D5CDD505-2E9C-101B-9397-08002B2CF9AE}" pid="7" name="MSIP_Label_defa4170-0d19-0005-0004-bc88714345d2_ActionId">
    <vt:lpwstr>f3d2b2a0-22d0-4984-b8af-412ca72b04d3</vt:lpwstr>
  </property>
  <property fmtid="{D5CDD505-2E9C-101B-9397-08002B2CF9AE}" pid="8" name="MSIP_Label_defa4170-0d19-0005-0004-bc88714345d2_ContentBits">
    <vt:lpwstr>0</vt:lpwstr>
  </property>
  <property fmtid="{D5CDD505-2E9C-101B-9397-08002B2CF9AE}" pid="9" name="ICV">
    <vt:lpwstr>DAD23CB684C19CD2929F1D66334004FC_43</vt:lpwstr>
  </property>
  <property fmtid="{D5CDD505-2E9C-101B-9397-08002B2CF9AE}" pid="10" name="KSOProductBuildVer">
    <vt:lpwstr>2052-5.5.1.7991</vt:lpwstr>
  </property>
</Properties>
</file>